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2"/>
  </p:notesMasterIdLst>
  <p:handoutMasterIdLst>
    <p:handoutMasterId r:id="rId63"/>
  </p:handoutMasterIdLst>
  <p:sldIdLst>
    <p:sldId id="257" r:id="rId2"/>
    <p:sldId id="258" r:id="rId3"/>
    <p:sldId id="574" r:id="rId4"/>
    <p:sldId id="655" r:id="rId5"/>
    <p:sldId id="658" r:id="rId6"/>
    <p:sldId id="659" r:id="rId7"/>
    <p:sldId id="657" r:id="rId8"/>
    <p:sldId id="582" r:id="rId9"/>
    <p:sldId id="662" r:id="rId10"/>
    <p:sldId id="661" r:id="rId11"/>
    <p:sldId id="663" r:id="rId12"/>
    <p:sldId id="664" r:id="rId13"/>
    <p:sldId id="665" r:id="rId14"/>
    <p:sldId id="667" r:id="rId15"/>
    <p:sldId id="668" r:id="rId16"/>
    <p:sldId id="670" r:id="rId17"/>
    <p:sldId id="669" r:id="rId18"/>
    <p:sldId id="672" r:id="rId19"/>
    <p:sldId id="673" r:id="rId20"/>
    <p:sldId id="674" r:id="rId21"/>
    <p:sldId id="675" r:id="rId22"/>
    <p:sldId id="676" r:id="rId23"/>
    <p:sldId id="678" r:id="rId24"/>
    <p:sldId id="679" r:id="rId25"/>
    <p:sldId id="681" r:id="rId26"/>
    <p:sldId id="680" r:id="rId27"/>
    <p:sldId id="682" r:id="rId28"/>
    <p:sldId id="683" r:id="rId29"/>
    <p:sldId id="684" r:id="rId30"/>
    <p:sldId id="685" r:id="rId31"/>
    <p:sldId id="686" r:id="rId32"/>
    <p:sldId id="687" r:id="rId33"/>
    <p:sldId id="688" r:id="rId34"/>
    <p:sldId id="689" r:id="rId35"/>
    <p:sldId id="690" r:id="rId36"/>
    <p:sldId id="691" r:id="rId37"/>
    <p:sldId id="692" r:id="rId38"/>
    <p:sldId id="694" r:id="rId39"/>
    <p:sldId id="693" r:id="rId40"/>
    <p:sldId id="695" r:id="rId41"/>
    <p:sldId id="697" r:id="rId42"/>
    <p:sldId id="696" r:id="rId43"/>
    <p:sldId id="698" r:id="rId44"/>
    <p:sldId id="700" r:id="rId45"/>
    <p:sldId id="701" r:id="rId46"/>
    <p:sldId id="699" r:id="rId47"/>
    <p:sldId id="702" r:id="rId48"/>
    <p:sldId id="703" r:id="rId49"/>
    <p:sldId id="704" r:id="rId50"/>
    <p:sldId id="705" r:id="rId51"/>
    <p:sldId id="706" r:id="rId52"/>
    <p:sldId id="707" r:id="rId53"/>
    <p:sldId id="708" r:id="rId54"/>
    <p:sldId id="709" r:id="rId55"/>
    <p:sldId id="710" r:id="rId56"/>
    <p:sldId id="713" r:id="rId57"/>
    <p:sldId id="712" r:id="rId58"/>
    <p:sldId id="711" r:id="rId59"/>
    <p:sldId id="714" r:id="rId60"/>
    <p:sldId id="715" r:id="rId61"/>
  </p:sldIdLst>
  <p:sldSz cx="9144000" cy="6858000" type="screen4x3"/>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72"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99FF"/>
    <a:srgbClr val="F9F8F5"/>
    <a:srgbClr val="F8F6F2"/>
    <a:srgbClr val="FB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8645" autoAdjust="0"/>
  </p:normalViewPr>
  <p:slideViewPr>
    <p:cSldViewPr snapToGrid="0">
      <p:cViewPr varScale="1">
        <p:scale>
          <a:sx n="73" d="100"/>
          <a:sy n="73" d="100"/>
        </p:scale>
        <p:origin x="1776" y="62"/>
      </p:cViewPr>
      <p:guideLst>
        <p:guide orient="horz" pos="2160"/>
        <p:guide pos="2880"/>
        <p:guide pos="5472"/>
        <p:guide orient="horz" pos="4128"/>
      </p:guideLst>
    </p:cSldViewPr>
  </p:slideViewPr>
  <p:notesTextViewPr>
    <p:cViewPr>
      <p:scale>
        <a:sx n="3" d="2"/>
        <a:sy n="3" d="2"/>
      </p:scale>
      <p:origin x="0" y="0"/>
    </p:cViewPr>
  </p:notesTextViewPr>
  <p:notesViewPr>
    <p:cSldViewPr snapToGrid="0" showGuides="1">
      <p:cViewPr varScale="1">
        <p:scale>
          <a:sx n="86" d="100"/>
          <a:sy n="86" d="100"/>
        </p:scale>
        <p:origin x="385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9FDCB53-72AA-43CD-9FCE-A0499508149C}" type="datetime1">
              <a:rPr lang="fr-FR" smtClean="0"/>
              <a:t>27/11/2023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4E50CC-F33A-4EF4-9F12-93EC4A21A0CF}" type="slidenum">
              <a:rPr lang="fr-FR" smtClean="0"/>
              <a:t>‹N°›</a:t>
            </a:fld>
            <a:endParaRPr lang="fr-FR"/>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4CD182F-7DDD-4384-AA69-7AB64275A48B}" type="datetime1">
              <a:rPr lang="fr-FR" noProof="0" smtClean="0"/>
              <a:t>27/11/2023</a:t>
            </a:fld>
            <a:endParaRPr lang="fr-FR" noProof="0"/>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eaLnBrk="1" latinLnBrk="0" hangingPunct="1"/>
            <a:r>
              <a:rPr lang="fr-FR"/>
              <a:t>Modifiez les styles du texte</a:t>
            </a:r>
          </a:p>
          <a:p>
            <a:pPr lvl="1" rtl="0"/>
            <a:r>
              <a:rPr lang="fr-FR" noProof="0"/>
              <a:t>Deuxième </a:t>
            </a:r>
            <a:r>
              <a:rPr lang="fr-FR" noProof="0" dirty="0"/>
              <a:t>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2674CE4-FBD8-4481-AEFB-CA53E599A745}" type="slidenum">
              <a:rPr lang="fr-FR" noProof="0" smtClean="0"/>
              <a:t>‹N°›</a:t>
            </a:fld>
            <a:endParaRPr lang="fr-FR" noProof="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2674CE4-FBD8-4481-AEFB-CA53E599A745}" type="slidenum">
              <a:rPr lang="fr-FR" smtClean="0"/>
              <a:t>1</a:t>
            </a:fld>
            <a:endParaRPr lang="fr-FR"/>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rtlCol="0"/>
          <a:lstStyle/>
          <a:p>
            <a:pPr marL="171450" indent="-171450" rtl="0">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rtlCol="0"/>
          <a:lstStyle/>
          <a:p>
            <a:pPr rtl="0"/>
            <a:fld id="{CF2FD335-6D8E-486A-8F5F-DFC7325903FF}" type="slidenum">
              <a:rPr lang="fr-FR" smtClean="0"/>
              <a:t>2</a:t>
            </a:fld>
            <a:endParaRPr lang="fr-FR"/>
          </a:p>
        </p:txBody>
      </p:sp>
    </p:spTree>
    <p:extLst>
      <p:ext uri="{BB962C8B-B14F-4D97-AF65-F5344CB8AC3E}">
        <p14:creationId xmlns:p14="http://schemas.microsoft.com/office/powerpoint/2010/main" val="11886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rtl="0"/>
            <a:fld id="{32674CE4-FBD8-4481-AEFB-CA53E599A745}" type="slidenum">
              <a:rPr lang="fr-FR" noProof="0" smtClean="0"/>
              <a:t>5</a:t>
            </a:fld>
            <a:endParaRPr lang="fr-FR" noProof="0"/>
          </a:p>
        </p:txBody>
      </p:sp>
    </p:spTree>
    <p:extLst>
      <p:ext uri="{BB962C8B-B14F-4D97-AF65-F5344CB8AC3E}">
        <p14:creationId xmlns:p14="http://schemas.microsoft.com/office/powerpoint/2010/main" val="125050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rtl="0"/>
            <a:fld id="{32674CE4-FBD8-4481-AEFB-CA53E599A745}" type="slidenum">
              <a:rPr lang="fr-FR" noProof="0" smtClean="0"/>
              <a:t>7</a:t>
            </a:fld>
            <a:endParaRPr lang="fr-FR" noProof="0"/>
          </a:p>
        </p:txBody>
      </p:sp>
    </p:spTree>
    <p:extLst>
      <p:ext uri="{BB962C8B-B14F-4D97-AF65-F5344CB8AC3E}">
        <p14:creationId xmlns:p14="http://schemas.microsoft.com/office/powerpoint/2010/main" val="258377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rtl="0"/>
            <a:fld id="{32674CE4-FBD8-4481-AEFB-CA53E599A745}" type="slidenum">
              <a:rPr lang="fr-FR" noProof="0" smtClean="0"/>
              <a:t>36</a:t>
            </a:fld>
            <a:endParaRPr lang="fr-FR" noProof="0"/>
          </a:p>
        </p:txBody>
      </p:sp>
    </p:spTree>
    <p:extLst>
      <p:ext uri="{BB962C8B-B14F-4D97-AF65-F5344CB8AC3E}">
        <p14:creationId xmlns:p14="http://schemas.microsoft.com/office/powerpoint/2010/main" val="5375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3" name="Rectangle 22"/>
          <p:cNvSpPr/>
          <p:nvPr/>
        </p:nvSpPr>
        <p:spPr>
          <a:xfrm flipV="1">
            <a:off x="5410185" y="381000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4" name="Rectangle 23"/>
          <p:cNvSpPr/>
          <p:nvPr/>
        </p:nvSpPr>
        <p:spPr>
          <a:xfrm flipV="1">
            <a:off x="5410203"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5" name="Rectangle 24"/>
          <p:cNvSpPr/>
          <p:nvPr/>
        </p:nvSpPr>
        <p:spPr>
          <a:xfrm flipV="1">
            <a:off x="5410203"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useBgFill="1">
        <p:nvSpPr>
          <p:cNvPr id="30" name="Rectangle à coins arrondis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useBgFill="1">
        <p:nvSpPr>
          <p:cNvPr id="31" name="Rectangle à coins arrondis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10" name="Rectangle 9"/>
          <p:cNvSpPr/>
          <p:nvPr/>
        </p:nvSpPr>
        <p:spPr>
          <a:xfrm>
            <a:off x="3" y="3675533"/>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8" name="Titre 7"/>
          <p:cNvSpPr>
            <a:spLocks noGrp="1"/>
          </p:cNvSpPr>
          <p:nvPr>
            <p:ph type="ctrTitle"/>
          </p:nvPr>
        </p:nvSpPr>
        <p:spPr>
          <a:xfrm>
            <a:off x="457200" y="2389014"/>
            <a:ext cx="8458200" cy="1470025"/>
          </a:xfrm>
        </p:spPr>
        <p:txBody>
          <a:bodyPr rtlCol="0" anchor="b"/>
          <a:lstStyle>
            <a:lvl1pPr>
              <a:defRPr sz="4400">
                <a:solidFill>
                  <a:schemeClr val="bg1"/>
                </a:solidFill>
              </a:defRPr>
            </a:lvl1pPr>
          </a:lstStyle>
          <a:p>
            <a:pPr rtl="0"/>
            <a:r>
              <a:rPr lang="fr-FR" noProof="0"/>
              <a:t>Modifiez le style du titre</a:t>
            </a:r>
          </a:p>
        </p:txBody>
      </p:sp>
      <p:sp>
        <p:nvSpPr>
          <p:cNvPr id="9" name="Sous-titre 8"/>
          <p:cNvSpPr>
            <a:spLocks noGrp="1"/>
          </p:cNvSpPr>
          <p:nvPr>
            <p:ph type="subTitle" idx="1"/>
          </p:nvPr>
        </p:nvSpPr>
        <p:spPr>
          <a:xfrm>
            <a:off x="457200" y="3899938"/>
            <a:ext cx="4953000" cy="1752600"/>
          </a:xfrm>
        </p:spPr>
        <p:txBody>
          <a:bodyPr rtlCol="0"/>
          <a:lstStyle>
            <a:lvl1pPr marL="64006" indent="0" algn="l">
              <a:buNone/>
              <a:defRPr sz="2400">
                <a:solidFill>
                  <a:schemeClr val="tx2"/>
                </a:solidFill>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pPr rtl="0"/>
            <a:r>
              <a:rPr lang="fr-FR" noProof="0"/>
              <a:t>Modifiez le style des sous-titres du masque</a:t>
            </a:r>
          </a:p>
        </p:txBody>
      </p:sp>
      <p:sp>
        <p:nvSpPr>
          <p:cNvPr id="17" name="Espace réservé du pied de page 16"/>
          <p:cNvSpPr>
            <a:spLocks noGrp="1"/>
          </p:cNvSpPr>
          <p:nvPr>
            <p:ph type="ftr" sz="quarter" idx="11"/>
          </p:nvPr>
        </p:nvSpPr>
        <p:spPr>
          <a:xfrm>
            <a:off x="5448837" y="4205288"/>
            <a:ext cx="1295400" cy="457200"/>
          </a:xfrm>
        </p:spPr>
        <p:txBody>
          <a:bodyPr rtlCol="0"/>
          <a:lstStyle>
            <a:lvl1pPr>
              <a:defRPr>
                <a:solidFill>
                  <a:schemeClr val="accent2">
                    <a:lumMod val="75000"/>
                  </a:schemeClr>
                </a:solidFill>
              </a:defRPr>
            </a:lvl1pPr>
          </a:lstStyle>
          <a:p>
            <a:pPr rtl="0"/>
            <a:r>
              <a:rPr lang="fr-FR" noProof="0"/>
              <a:t>Ajouter un pied de page</a:t>
            </a:r>
          </a:p>
        </p:txBody>
      </p:sp>
      <p:sp>
        <p:nvSpPr>
          <p:cNvPr id="28" name="Espace réservé de la date 27"/>
          <p:cNvSpPr>
            <a:spLocks noGrp="1"/>
          </p:cNvSpPr>
          <p:nvPr>
            <p:ph type="dt" sz="half" idx="10"/>
          </p:nvPr>
        </p:nvSpPr>
        <p:spPr>
          <a:xfrm>
            <a:off x="6782874" y="4206240"/>
            <a:ext cx="960120" cy="457200"/>
          </a:xfrm>
        </p:spPr>
        <p:txBody>
          <a:bodyPr rtlCol="0"/>
          <a:lstStyle>
            <a:lvl1pPr>
              <a:defRPr>
                <a:solidFill>
                  <a:schemeClr val="accent2">
                    <a:lumMod val="75000"/>
                  </a:schemeClr>
                </a:solidFill>
              </a:defRPr>
            </a:lvl1pPr>
          </a:lstStyle>
          <a:p>
            <a:pPr rtl="0"/>
            <a:fld id="{E7E700AE-F3F2-4592-B831-ED77DC73AE82}" type="datetime1">
              <a:rPr lang="fr-FR" noProof="0" smtClean="0"/>
              <a:t>27/11/2023</a:t>
            </a:fld>
            <a:endParaRPr lang="fr-FR" noProof="0"/>
          </a:p>
        </p:txBody>
      </p:sp>
      <p:sp>
        <p:nvSpPr>
          <p:cNvPr id="29" name="Espace réservé du numéro de diapositive 28"/>
          <p:cNvSpPr>
            <a:spLocks noGrp="1"/>
          </p:cNvSpPr>
          <p:nvPr>
            <p:ph type="sldNum" sz="quarter" idx="12"/>
          </p:nvPr>
        </p:nvSpPr>
        <p:spPr>
          <a:xfrm>
            <a:off x="8320089" y="1136"/>
            <a:ext cx="747712" cy="365760"/>
          </a:xfrm>
        </p:spPr>
        <p:txBody>
          <a:bodyPr rtlCol="0"/>
          <a:lstStyle>
            <a:lvl1pPr algn="r">
              <a:defRPr sz="1800">
                <a:solidFill>
                  <a:schemeClr val="bg1"/>
                </a:solidFill>
              </a:defRPr>
            </a:lvl1pPr>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lvl1pPr>
              <a:defRPr/>
            </a:lvl1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6351705A-5A4A-4E12-A58C-6AB5E438FB57}" type="datetime1">
              <a:rPr lang="fr-FR" noProof="0" smtClean="0"/>
              <a:t>27/11/2023</a:t>
            </a:fld>
            <a:endParaRPr lang="fr-FR" noProof="0"/>
          </a:p>
        </p:txBody>
      </p:sp>
      <p:sp>
        <p:nvSpPr>
          <p:cNvPr id="6" name="Espace réservé du numéro de diapositive 5"/>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81800" y="1143000"/>
            <a:ext cx="1905000" cy="5448300"/>
          </a:xfrm>
        </p:spPr>
        <p:txBody>
          <a:bodyPr vert="eaVert" rtlCol="0"/>
          <a:lstStyle>
            <a:lvl1pPr>
              <a:defRPr/>
            </a:lvl1pPr>
          </a:lstStyle>
          <a:p>
            <a:pPr rtl="0"/>
            <a:r>
              <a:rPr lang="fr-FR" noProof="0"/>
              <a:t>Modifiez le style du titre</a:t>
            </a:r>
            <a:endParaRPr lang="fr-FR" noProof="0" dirty="0"/>
          </a:p>
        </p:txBody>
      </p:sp>
      <p:sp>
        <p:nvSpPr>
          <p:cNvPr id="3" name="Espace réservé du texte vertical 2"/>
          <p:cNvSpPr>
            <a:spLocks noGrp="1"/>
          </p:cNvSpPr>
          <p:nvPr>
            <p:ph type="body" orient="vert" idx="1" hasCustomPrompt="1"/>
          </p:nvPr>
        </p:nvSpPr>
        <p:spPr>
          <a:xfrm>
            <a:off x="457200" y="1143000"/>
            <a:ext cx="6248400" cy="5448300"/>
          </a:xfrm>
        </p:spPr>
        <p:txBody>
          <a:bodyPr vert="eaVert" rtlCol="0"/>
          <a:lstStyle>
            <a:lvl1pPr rtl="0" eaLnBrk="1" latinLnBrk="0" hangingPunct="1">
              <a:defRPr/>
            </a:lvl1pPr>
            <a:lvl5pPr>
              <a:defRPr/>
            </a:lvl5pPr>
          </a:lstStyle>
          <a:p>
            <a:pPr lvl="0" rtl="0" eaLnBrk="1" latinLnBrk="0" hangingPunct="1"/>
            <a:r>
              <a:rPr lang="fr-FR" dirty="0"/>
              <a:t>Modifiez les styles du texte</a:t>
            </a:r>
          </a:p>
          <a:p>
            <a:pPr lvl="1" rtl="0" eaLnBrk="1" latinLnBrk="0" hangingPunct="1"/>
            <a:r>
              <a:rPr lang="fr-FR" noProof="0" dirty="0"/>
              <a:t>Deuxième niveau</a:t>
            </a:r>
          </a:p>
          <a:p>
            <a:pPr lvl="2" rtl="0" eaLnBrk="1" latinLnBrk="0" hangingPunct="1"/>
            <a:r>
              <a:rPr lang="fr-FR" noProof="0" dirty="0"/>
              <a:t>Troisième niveau</a:t>
            </a:r>
          </a:p>
          <a:p>
            <a:pPr lvl="3" rtl="0" eaLnBrk="1" latinLnBrk="0" hangingPunct="1"/>
            <a:r>
              <a:rPr lang="fr-FR" noProof="0" dirty="0"/>
              <a:t>Quatrième niveau</a:t>
            </a:r>
          </a:p>
          <a:p>
            <a:pPr lvl="4" rtl="0" eaLnBrk="1" latinLnBrk="0" hangingPunct="1"/>
            <a:r>
              <a:rPr lang="fr-FR" noProof="0" dirty="0"/>
              <a:t>Cinquième niveau</a:t>
            </a:r>
            <a:endParaRPr kumimoji="0" lang="fr-FR" noProof="0" dirty="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372C6341-D3BD-4F98-B382-A1A5BA62C5E3}" type="datetime1">
              <a:rPr lang="fr-FR" noProof="0" smtClean="0"/>
              <a:t>27/11/2023</a:t>
            </a:fld>
            <a:endParaRPr lang="fr-FR" noProof="0"/>
          </a:p>
        </p:txBody>
      </p:sp>
      <p:sp>
        <p:nvSpPr>
          <p:cNvPr id="6" name="Espace réservé du numéro de diapositive 5"/>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p:nvPr>
        </p:nvSpPr>
        <p:spPr/>
        <p:txBody>
          <a:bodyPr rtlCol="0"/>
          <a:lstStyle>
            <a:lvl1pPr>
              <a:defRPr/>
            </a:lvl1pPr>
            <a:lvl5pPr>
              <a:defRPr/>
            </a:lvl5pPr>
            <a:lvl6pPr>
              <a:defRPr/>
            </a:lvl6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E16F4903-4DE5-4B9B-810D-46344E85F013}" type="datetime1">
              <a:rPr lang="fr-FR" noProof="0" smtClean="0"/>
              <a:t>27/11/2023</a:t>
            </a:fld>
            <a:endParaRPr lang="fr-FR" noProof="0"/>
          </a:p>
        </p:txBody>
      </p:sp>
      <p:sp>
        <p:nvSpPr>
          <p:cNvPr id="6" name="Espace réservé du numéro de diapositive 5"/>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1968327"/>
            <a:ext cx="7772400" cy="1362075"/>
          </a:xfrm>
        </p:spPr>
        <p:txBody>
          <a:bodyPr rtlCol="0"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pPr rtl="0"/>
            <a:r>
              <a:rPr lang="fr-FR" noProof="0"/>
              <a:t>Modifiez le style du titre</a:t>
            </a:r>
            <a:endParaRPr kumimoji="0" lang="fr-FR" noProof="0"/>
          </a:p>
        </p:txBody>
      </p:sp>
      <p:sp>
        <p:nvSpPr>
          <p:cNvPr id="3" name="Espace réservé du texte 2"/>
          <p:cNvSpPr>
            <a:spLocks noGrp="1"/>
          </p:cNvSpPr>
          <p:nvPr>
            <p:ph type="body" idx="1"/>
          </p:nvPr>
        </p:nvSpPr>
        <p:spPr>
          <a:xfrm>
            <a:off x="722313" y="3367088"/>
            <a:ext cx="7772400" cy="1509712"/>
          </a:xfrm>
        </p:spPr>
        <p:txBody>
          <a:bodyPr rtlCol="0" anchor="t"/>
          <a:lstStyle>
            <a:lvl1pPr marL="45719"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fr-FR"/>
              <a:t>Modifiez les styles du texte du masque</a:t>
            </a:r>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4" name="Espace réservé de la date 3"/>
          <p:cNvSpPr>
            <a:spLocks noGrp="1"/>
          </p:cNvSpPr>
          <p:nvPr>
            <p:ph type="dt" sz="half" idx="10"/>
          </p:nvPr>
        </p:nvSpPr>
        <p:spPr/>
        <p:txBody>
          <a:bodyPr rtlCol="0"/>
          <a:lstStyle/>
          <a:p>
            <a:pPr rtl="0"/>
            <a:fld id="{C318B38F-4A9A-4435-9D8D-E4C015CCB781}" type="datetime1">
              <a:rPr lang="fr-FR" noProof="0" smtClean="0"/>
              <a:t>27/11/2023</a:t>
            </a:fld>
            <a:endParaRPr lang="fr-FR" noProof="0"/>
          </a:p>
        </p:txBody>
      </p:sp>
      <p:sp>
        <p:nvSpPr>
          <p:cNvPr id="6" name="Espace réservé du numéro de diapositive 5"/>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p:nvPr>
        </p:nvSpPr>
        <p:spPr>
          <a:xfrm>
            <a:off x="457200" y="2249430"/>
            <a:ext cx="4038600" cy="4341875"/>
          </a:xfrm>
        </p:spPr>
        <p:txBody>
          <a:bodyPr rtlCol="0"/>
          <a:lstStyle>
            <a:lvl1pPr>
              <a:defRPr sz="2000"/>
            </a:lvl1pPr>
            <a:lvl2pPr>
              <a:defRPr sz="1900"/>
            </a:lvl2pPr>
            <a:lvl3pPr>
              <a:defRPr sz="1800"/>
            </a:lvl3pPr>
            <a:lvl4pPr>
              <a:defRPr sz="1800"/>
            </a:lvl4pPr>
            <a:lvl5pPr>
              <a:defRPr sz="18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4" name="Espace réservé du contenu 3"/>
          <p:cNvSpPr>
            <a:spLocks noGrp="1"/>
          </p:cNvSpPr>
          <p:nvPr>
            <p:ph sz="half" idx="2"/>
          </p:nvPr>
        </p:nvSpPr>
        <p:spPr>
          <a:xfrm>
            <a:off x="4648200" y="2249430"/>
            <a:ext cx="4038600" cy="4341875"/>
          </a:xfrm>
        </p:spPr>
        <p:txBody>
          <a:bodyPr rtlCol="0"/>
          <a:lstStyle>
            <a:lvl1pPr>
              <a:defRPr sz="2000"/>
            </a:lvl1pPr>
            <a:lvl2pPr>
              <a:defRPr sz="1900"/>
            </a:lvl2pPr>
            <a:lvl3pPr>
              <a:defRPr sz="1800"/>
            </a:lvl3pPr>
            <a:lvl4pPr>
              <a:defRPr sz="1800"/>
            </a:lvl4pPr>
            <a:lvl5pPr>
              <a:defRPr sz="18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25467E69-7F21-4FCE-AF46-92F341541F83}" type="datetime1">
              <a:rPr lang="fr-FR" noProof="0" smtClean="0"/>
              <a:t>27/11/2023</a:t>
            </a:fld>
            <a:endParaRPr lang="fr-FR" noProof="0"/>
          </a:p>
        </p:txBody>
      </p:sp>
      <p:sp>
        <p:nvSpPr>
          <p:cNvPr id="7" name="Espace réservé du numéro de diapositive 6"/>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381000" y="1143000"/>
            <a:ext cx="8382000" cy="1069848"/>
          </a:xfrm>
        </p:spPr>
        <p:txBody>
          <a:bodyPr rtlCol="0" anchor="ctr"/>
          <a:lstStyle>
            <a:lvl1pPr>
              <a:defRPr sz="4000" b="0" i="0" cap="none" baseline="0"/>
            </a:lvl1pPr>
          </a:lstStyle>
          <a:p>
            <a:pPr rtl="0"/>
            <a:r>
              <a:rPr lang="fr-FR" noProof="0"/>
              <a:t>Modifiez le style du titre</a:t>
            </a:r>
          </a:p>
        </p:txBody>
      </p:sp>
      <p:sp>
        <p:nvSpPr>
          <p:cNvPr id="3" name="Espace réservé du texte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rtlCol="0"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fr-FR"/>
              <a:t>Modifiez les styles du texte du masque</a:t>
            </a:r>
          </a:p>
        </p:txBody>
      </p:sp>
      <p:sp>
        <p:nvSpPr>
          <p:cNvPr id="5" name="Espace réservé du contenu 4"/>
          <p:cNvSpPr>
            <a:spLocks noGrp="1"/>
          </p:cNvSpPr>
          <p:nvPr>
            <p:ph sz="quarter" idx="2"/>
          </p:nvPr>
        </p:nvSpPr>
        <p:spPr>
          <a:xfrm>
            <a:off x="381000" y="2708519"/>
            <a:ext cx="4041648" cy="3886200"/>
          </a:xfrm>
        </p:spPr>
        <p:txBody>
          <a:bodyPr rtlCol="0"/>
          <a:lstStyle>
            <a:lvl1pPr>
              <a:defRPr sz="2000"/>
            </a:lvl1pPr>
            <a:lvl2pPr>
              <a:defRPr sz="2000"/>
            </a:lvl2pPr>
            <a:lvl3pPr>
              <a:defRPr sz="1800"/>
            </a:lvl3pPr>
            <a:lvl4pPr>
              <a:defRPr sz="1600"/>
            </a:lvl4pPr>
            <a:lvl5pPr>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4" name="Espace réservé du texte 3"/>
          <p:cNvSpPr>
            <a:spLocks noGrp="1"/>
          </p:cNvSpPr>
          <p:nvPr>
            <p:ph type="body" sz="half" idx="3"/>
          </p:nvPr>
        </p:nvSpPr>
        <p:spPr>
          <a:xfrm>
            <a:off x="4721228" y="2244970"/>
            <a:ext cx="4041775" cy="457200"/>
          </a:xfrm>
          <a:solidFill>
            <a:schemeClr val="accent2">
              <a:lumMod val="60000"/>
              <a:lumOff val="40000"/>
              <a:alpha val="25000"/>
            </a:schemeClr>
          </a:solidFill>
          <a:ln w="12700">
            <a:solidFill>
              <a:schemeClr val="accent2"/>
            </a:solidFill>
          </a:ln>
        </p:spPr>
        <p:txBody>
          <a:bodyPr rtlCol="0"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fr-FR"/>
              <a:t>Modifiez les styles du texte du masque</a:t>
            </a:r>
          </a:p>
        </p:txBody>
      </p:sp>
      <p:sp>
        <p:nvSpPr>
          <p:cNvPr id="6" name="Espace réservé du contenu 5"/>
          <p:cNvSpPr>
            <a:spLocks noGrp="1"/>
          </p:cNvSpPr>
          <p:nvPr>
            <p:ph sz="quarter" idx="4"/>
          </p:nvPr>
        </p:nvSpPr>
        <p:spPr>
          <a:xfrm>
            <a:off x="4718307" y="2708519"/>
            <a:ext cx="4041775" cy="3886200"/>
          </a:xfrm>
        </p:spPr>
        <p:txBody>
          <a:bodyPr rtlCol="0"/>
          <a:lstStyle>
            <a:lvl1pPr>
              <a:defRPr sz="2000"/>
            </a:lvl1pPr>
            <a:lvl2pPr>
              <a:defRPr sz="2000"/>
            </a:lvl2pPr>
            <a:lvl3pPr>
              <a:defRPr sz="1800"/>
            </a:lvl3pPr>
            <a:lvl4pPr>
              <a:defRPr sz="1600"/>
            </a:lvl4pPr>
            <a:lvl5pPr>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28" name="Espace réservé du pied de page 27"/>
          <p:cNvSpPr>
            <a:spLocks noGrp="1"/>
          </p:cNvSpPr>
          <p:nvPr>
            <p:ph type="ftr" sz="quarter" idx="12"/>
          </p:nvPr>
        </p:nvSpPr>
        <p:spPr/>
        <p:txBody>
          <a:bodyPr rtlCol="0"/>
          <a:lstStyle/>
          <a:p>
            <a:pPr rtl="0"/>
            <a:r>
              <a:rPr lang="fr-FR" noProof="0"/>
              <a:t>Ajouter un pied de page</a:t>
            </a:r>
          </a:p>
        </p:txBody>
      </p:sp>
      <p:sp>
        <p:nvSpPr>
          <p:cNvPr id="26" name="Espace réservé de la date 25"/>
          <p:cNvSpPr>
            <a:spLocks noGrp="1"/>
          </p:cNvSpPr>
          <p:nvPr>
            <p:ph type="dt" sz="half" idx="10"/>
          </p:nvPr>
        </p:nvSpPr>
        <p:spPr/>
        <p:txBody>
          <a:bodyPr rtlCol="0"/>
          <a:lstStyle/>
          <a:p>
            <a:pPr rtl="0"/>
            <a:fld id="{1512967A-A263-483E-8045-BE6DF39844E1}" type="datetime1">
              <a:rPr lang="fr-FR" noProof="0" smtClean="0"/>
              <a:t>27/11/2023</a:t>
            </a:fld>
            <a:endParaRPr lang="fr-FR" noProof="0"/>
          </a:p>
        </p:txBody>
      </p:sp>
      <p:sp>
        <p:nvSpPr>
          <p:cNvPr id="27" name="Espace réservé du numéro de diapositive 26"/>
          <p:cNvSpPr>
            <a:spLocks noGrp="1"/>
          </p:cNvSpPr>
          <p:nvPr>
            <p:ph type="sldNum" sz="quarter" idx="11"/>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a:xfrm>
            <a:off x="457200" y="1143000"/>
            <a:ext cx="8229600" cy="1069848"/>
          </a:xfrm>
        </p:spPr>
        <p:txBody>
          <a:bodyPr rtlCol="0" anchor="ctr"/>
          <a:lstStyle>
            <a:lvl1pPr>
              <a:defRPr sz="4000">
                <a:solidFill>
                  <a:schemeClr val="tx2"/>
                </a:solidFill>
              </a:defRPr>
            </a:lvl1pPr>
          </a:lstStyle>
          <a:p>
            <a:pPr rtl="0"/>
            <a:r>
              <a:rPr lang="fr-FR" noProof="0"/>
              <a:t>Modifiez le style du titre</a:t>
            </a:r>
          </a:p>
        </p:txBody>
      </p:sp>
      <p:sp>
        <p:nvSpPr>
          <p:cNvPr id="4" name="Espace réservé du pied de page 3"/>
          <p:cNvSpPr>
            <a:spLocks noGrp="1"/>
          </p:cNvSpPr>
          <p:nvPr>
            <p:ph type="ftr" sz="quarter" idx="11"/>
          </p:nvPr>
        </p:nvSpPr>
        <p:spPr>
          <a:xfrm>
            <a:off x="5257800" y="612648"/>
            <a:ext cx="1325880" cy="457200"/>
          </a:xfrm>
        </p:spPr>
        <p:txBody>
          <a:bodyPr rtlCol="0"/>
          <a:lstStyle/>
          <a:p>
            <a:pPr rtl="0"/>
            <a:r>
              <a:rPr lang="fr-FR" noProof="0"/>
              <a:t>Ajouter un pied de page</a:t>
            </a:r>
          </a:p>
        </p:txBody>
      </p:sp>
      <p:sp>
        <p:nvSpPr>
          <p:cNvPr id="3" name="Espace réservé de la date 2"/>
          <p:cNvSpPr>
            <a:spLocks noGrp="1"/>
          </p:cNvSpPr>
          <p:nvPr>
            <p:ph type="dt" sz="half" idx="10"/>
          </p:nvPr>
        </p:nvSpPr>
        <p:spPr>
          <a:xfrm>
            <a:off x="6583680" y="612648"/>
            <a:ext cx="957264" cy="457200"/>
          </a:xfrm>
        </p:spPr>
        <p:txBody>
          <a:bodyPr rtlCol="0"/>
          <a:lstStyle/>
          <a:p>
            <a:pPr rtl="0"/>
            <a:fld id="{2FCBBEAF-B37B-4F89-AD22-4E2EDEFE2BF4}" type="datetime1">
              <a:rPr lang="fr-FR" noProof="0" smtClean="0"/>
              <a:t>27/11/2023</a:t>
            </a:fld>
            <a:endParaRPr lang="fr-FR" noProof="0"/>
          </a:p>
        </p:txBody>
      </p:sp>
      <p:sp>
        <p:nvSpPr>
          <p:cNvPr id="5" name="Espace réservé du numéro de diapositive 4"/>
          <p:cNvSpPr>
            <a:spLocks noGrp="1"/>
          </p:cNvSpPr>
          <p:nvPr>
            <p:ph type="sldNum" sz="quarter" idx="12"/>
          </p:nvPr>
        </p:nvSpPr>
        <p:spPr>
          <a:xfrm>
            <a:off x="8174736" y="2272"/>
            <a:ext cx="762000" cy="365760"/>
          </a:xfrm>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rtlCol="0"/>
          <a:lstStyle/>
          <a:p>
            <a:pPr rtl="0"/>
            <a:r>
              <a:rPr lang="fr-FR" noProof="0"/>
              <a:t>Ajouter un pied de page</a:t>
            </a:r>
          </a:p>
        </p:txBody>
      </p:sp>
      <p:sp>
        <p:nvSpPr>
          <p:cNvPr id="2" name="Espace réservé de la date 1"/>
          <p:cNvSpPr>
            <a:spLocks noGrp="1"/>
          </p:cNvSpPr>
          <p:nvPr>
            <p:ph type="dt" sz="half" idx="10"/>
          </p:nvPr>
        </p:nvSpPr>
        <p:spPr/>
        <p:txBody>
          <a:bodyPr rtlCol="0"/>
          <a:lstStyle/>
          <a:p>
            <a:pPr rtl="0"/>
            <a:fld id="{18D23D0B-BFE7-46C6-8A55-189CB3B6DC2C}" type="datetime1">
              <a:rPr lang="fr-FR" noProof="0" smtClean="0"/>
              <a:t>27/11/2023</a:t>
            </a:fld>
            <a:endParaRPr lang="fr-FR" noProof="0"/>
          </a:p>
        </p:txBody>
      </p:sp>
      <p:sp>
        <p:nvSpPr>
          <p:cNvPr id="4" name="Espace réservé du numéro de diapositive 3"/>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353496" y="1101970"/>
            <a:ext cx="3383280" cy="877824"/>
          </a:xfrm>
        </p:spPr>
        <p:txBody>
          <a:bodyPr rtlCol="0" anchor="b"/>
          <a:lstStyle>
            <a:lvl1pPr algn="l">
              <a:buNone/>
              <a:defRPr sz="1800" b="1"/>
            </a:lvl1pPr>
          </a:lstStyle>
          <a:p>
            <a:pPr rtl="0"/>
            <a:r>
              <a:rPr lang="fr-FR" noProof="0"/>
              <a:t>Modifiez le style du titre</a:t>
            </a:r>
          </a:p>
        </p:txBody>
      </p:sp>
      <p:sp>
        <p:nvSpPr>
          <p:cNvPr id="4" name="Espace réservé du contenu 3"/>
          <p:cNvSpPr>
            <a:spLocks noGrp="1"/>
          </p:cNvSpPr>
          <p:nvPr>
            <p:ph sz="half" idx="1"/>
          </p:nvPr>
        </p:nvSpPr>
        <p:spPr>
          <a:xfrm>
            <a:off x="152400" y="776292"/>
            <a:ext cx="5102352" cy="5805083"/>
          </a:xfrm>
        </p:spPr>
        <p:txBody>
          <a:bodyPr rtlCol="0"/>
          <a:lstStyle>
            <a:lvl1pPr>
              <a:defRPr sz="3200"/>
            </a:lvl1pPr>
            <a:lvl2pPr>
              <a:defRPr sz="2800"/>
            </a:lvl2pPr>
            <a:lvl3pPr>
              <a:defRPr sz="2400"/>
            </a:lvl3pPr>
            <a:lvl4pPr>
              <a:defRPr sz="2000"/>
            </a:lvl4pPr>
            <a:lvl5pPr>
              <a:defRPr sz="2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noProof="0" dirty="0"/>
          </a:p>
        </p:txBody>
      </p:sp>
      <p:sp>
        <p:nvSpPr>
          <p:cNvPr id="3" name="Espace réservé du texte 2"/>
          <p:cNvSpPr>
            <a:spLocks noGrp="1"/>
          </p:cNvSpPr>
          <p:nvPr>
            <p:ph type="body" idx="2"/>
          </p:nvPr>
        </p:nvSpPr>
        <p:spPr>
          <a:xfrm>
            <a:off x="5353496" y="2010732"/>
            <a:ext cx="3383280" cy="4580573"/>
          </a:xfrm>
        </p:spPr>
        <p:txBody>
          <a:bodyPr rtlCol="0"/>
          <a:lstStyle>
            <a:lvl1pPr marL="9144" indent="0">
              <a:buNone/>
              <a:defRPr sz="1400"/>
            </a:lvl1pPr>
            <a:lvl2pPr>
              <a:buNone/>
              <a:defRPr sz="1200"/>
            </a:lvl2pPr>
            <a:lvl3pPr>
              <a:buNone/>
              <a:defRPr sz="1000"/>
            </a:lvl3pPr>
            <a:lvl4pPr>
              <a:buNone/>
              <a:defRPr sz="900"/>
            </a:lvl4pPr>
            <a:lvl5pPr>
              <a:buNone/>
              <a:defRPr sz="900"/>
            </a:lvl5pPr>
          </a:lstStyle>
          <a:p>
            <a:pPr lvl="0"/>
            <a:r>
              <a:rPr lang="fr-FR"/>
              <a:t>Modifiez les styles du texte du masque</a:t>
            </a:r>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C0873FF4-E496-4C89-93D6-8DE43F0E9E31}" type="datetime1">
              <a:rPr lang="fr-FR" noProof="0" smtClean="0"/>
              <a:t>27/11/2023</a:t>
            </a:fld>
            <a:endParaRPr lang="fr-FR" noProof="0"/>
          </a:p>
        </p:txBody>
      </p:sp>
      <p:sp>
        <p:nvSpPr>
          <p:cNvPr id="7" name="Espace réservé du numéro de diapositive 6"/>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440436" y="1109162"/>
            <a:ext cx="586803" cy="4681637"/>
          </a:xfrm>
        </p:spPr>
        <p:txBody>
          <a:bodyPr vert="vert270" lIns="45720" tIns="0" rIns="45720" rtlCol="0" anchor="t"/>
          <a:lstStyle>
            <a:lvl1pPr algn="ctr">
              <a:buNone/>
              <a:defRPr sz="2000" b="1"/>
            </a:lvl1pPr>
          </a:lstStyle>
          <a:p>
            <a:pPr rtl="0"/>
            <a:r>
              <a:rPr lang="fr-FR" noProof="0"/>
              <a:t>Modifiez le style du titre</a:t>
            </a:r>
          </a:p>
        </p:txBody>
      </p:sp>
      <p:sp>
        <p:nvSpPr>
          <p:cNvPr id="3" name="Espace réservé d’image 2" descr="Espace réservé vide pour ajouter une image. Cliquez sur l’espace réservé et sélectionnez l’image à ajouter"/>
          <p:cNvSpPr>
            <a:spLocks noGrp="1"/>
          </p:cNvSpPr>
          <p:nvPr>
            <p:ph type="pic" idx="1" hasCustomPrompt="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rtlCol="0"/>
          <a:lstStyle>
            <a:lvl1pPr marL="0" indent="0">
              <a:buNone/>
              <a:defRPr sz="3200"/>
            </a:lvl1pPr>
          </a:lstStyle>
          <a:p>
            <a:pPr rtl="0"/>
            <a:r>
              <a:rPr lang="fr-FR" noProof="0"/>
              <a:t>Cliquez sur l’icône pour ajouter une image</a:t>
            </a:r>
            <a:endParaRPr kumimoji="0" lang="fr-FR" noProof="0"/>
          </a:p>
        </p:txBody>
      </p:sp>
      <p:sp>
        <p:nvSpPr>
          <p:cNvPr id="4" name="Espace réservé du texte 3"/>
          <p:cNvSpPr>
            <a:spLocks noGrp="1"/>
          </p:cNvSpPr>
          <p:nvPr>
            <p:ph type="body" sz="half" idx="2"/>
          </p:nvPr>
        </p:nvSpPr>
        <p:spPr>
          <a:xfrm>
            <a:off x="6088443" y="3274314"/>
            <a:ext cx="2590800" cy="2516489"/>
          </a:xfrm>
        </p:spPr>
        <p:txBody>
          <a:bodyPr lIns="0" tIns="0" rIns="45720" rtlCol="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fr-FR"/>
              <a:t>Modifiez les styles du texte du masque</a:t>
            </a:r>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5" name="Espace réservé de la date 4"/>
          <p:cNvSpPr>
            <a:spLocks noGrp="1"/>
          </p:cNvSpPr>
          <p:nvPr>
            <p:ph type="dt" sz="half" idx="10"/>
          </p:nvPr>
        </p:nvSpPr>
        <p:spPr/>
        <p:txBody>
          <a:bodyPr rtlCol="0"/>
          <a:lstStyle/>
          <a:p>
            <a:pPr rtl="0"/>
            <a:fld id="{5F561A8A-28D3-4D27-B983-613D698386A4}" type="datetime1">
              <a:rPr lang="fr-FR" noProof="0" smtClean="0"/>
              <a:t>27/11/2023</a:t>
            </a:fld>
            <a:endParaRPr lang="fr-FR" noProof="0"/>
          </a:p>
        </p:txBody>
      </p:sp>
      <p:sp>
        <p:nvSpPr>
          <p:cNvPr id="7" name="Espace réservé du numéro de diapositive 6"/>
          <p:cNvSpPr>
            <a:spLocks noGrp="1"/>
          </p:cNvSpPr>
          <p:nvPr>
            <p:ph type="sldNum" sz="quarter" idx="12"/>
          </p:nvPr>
        </p:nvSpPr>
        <p:spPr/>
        <p:txBody>
          <a:bodyPr rtlCol="0"/>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24"/>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0" name="Rectangle 29"/>
          <p:cNvSpPr/>
          <p:nvPr/>
        </p:nvSpPr>
        <p:spPr>
          <a:xfrm>
            <a:off x="3" y="308282"/>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1" name="Rectangle 30"/>
          <p:cNvSpPr/>
          <p:nvPr/>
        </p:nvSpPr>
        <p:spPr>
          <a:xfrm flipV="1">
            <a:off x="5410185" y="360252"/>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2" name="Rectangle 31"/>
          <p:cNvSpPr/>
          <p:nvPr/>
        </p:nvSpPr>
        <p:spPr>
          <a:xfrm flipV="1">
            <a:off x="5410203" y="440118"/>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useBgFill="1">
        <p:nvSpPr>
          <p:cNvPr id="33" name="Rectangle à coins arrondis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useBgFill="1">
        <p:nvSpPr>
          <p:cNvPr id="34" name="Rectangle à coins arrondis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fr-FR" sz="1800" noProof="0"/>
          </a:p>
        </p:txBody>
      </p:sp>
      <p:sp>
        <p:nvSpPr>
          <p:cNvPr id="22" name="Espace réservé du titre 21"/>
          <p:cNvSpPr>
            <a:spLocks noGrp="1"/>
          </p:cNvSpPr>
          <p:nvPr>
            <p:ph type="title"/>
          </p:nvPr>
        </p:nvSpPr>
        <p:spPr>
          <a:xfrm>
            <a:off x="457200" y="1143000"/>
            <a:ext cx="8229600" cy="1066800"/>
          </a:xfrm>
          <a:prstGeom prst="rect">
            <a:avLst/>
          </a:prstGeom>
        </p:spPr>
        <p:txBody>
          <a:bodyPr vert="horz" rtlCol="0" anchor="ctr">
            <a:normAutofit/>
          </a:bodyPr>
          <a:lstStyle/>
          <a:p>
            <a:pPr rtl="0"/>
            <a:r>
              <a:rPr lang="fr-FR" noProof="0"/>
              <a:t>Modifiez le style du titre</a:t>
            </a:r>
          </a:p>
        </p:txBody>
      </p:sp>
      <p:sp>
        <p:nvSpPr>
          <p:cNvPr id="13" name="Espace réservé du texte 12"/>
          <p:cNvSpPr>
            <a:spLocks noGrp="1"/>
          </p:cNvSpPr>
          <p:nvPr>
            <p:ph type="body" idx="1"/>
          </p:nvPr>
        </p:nvSpPr>
        <p:spPr>
          <a:xfrm>
            <a:off x="457200" y="2249424"/>
            <a:ext cx="8229600" cy="4325112"/>
          </a:xfrm>
          <a:prstGeom prst="rect">
            <a:avLst/>
          </a:prstGeom>
        </p:spPr>
        <p:txBody>
          <a:bodyPr vert="horz" rtlCol="0">
            <a:normAutofit/>
          </a:bodyPr>
          <a:lstStyle/>
          <a:p>
            <a:pPr lvl="0"/>
            <a:r>
              <a:rPr lang="fr-FR" dirty="0"/>
              <a:t>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3" name="Espace réservé du pied de page 2"/>
          <p:cNvSpPr>
            <a:spLocks noGrp="1"/>
          </p:cNvSpPr>
          <p:nvPr>
            <p:ph type="ftr" sz="quarter" idx="3"/>
          </p:nvPr>
        </p:nvSpPr>
        <p:spPr>
          <a:xfrm>
            <a:off x="5257800" y="612648"/>
            <a:ext cx="1325880" cy="457200"/>
          </a:xfrm>
          <a:prstGeom prst="rect">
            <a:avLst/>
          </a:prstGeom>
        </p:spPr>
        <p:txBody>
          <a:bodyPr vert="horz" rtlCol="0"/>
          <a:lstStyle>
            <a:lvl1pPr algn="r" eaLnBrk="1" latinLnBrk="0" hangingPunct="1">
              <a:defRPr kumimoji="0" sz="1100">
                <a:solidFill>
                  <a:schemeClr val="accent2">
                    <a:lumMod val="75000"/>
                  </a:schemeClr>
                </a:solidFill>
              </a:defRPr>
            </a:lvl1pPr>
          </a:lstStyle>
          <a:p>
            <a:pPr rtl="0"/>
            <a:r>
              <a:rPr lang="fr-FR" noProof="0"/>
              <a:t>Ajouter un pied de page</a:t>
            </a:r>
          </a:p>
        </p:txBody>
      </p:sp>
      <p:sp>
        <p:nvSpPr>
          <p:cNvPr id="14" name="Espace réservé de la date 13"/>
          <p:cNvSpPr>
            <a:spLocks noGrp="1"/>
          </p:cNvSpPr>
          <p:nvPr>
            <p:ph type="dt" sz="half" idx="2"/>
          </p:nvPr>
        </p:nvSpPr>
        <p:spPr>
          <a:xfrm>
            <a:off x="6586536" y="612648"/>
            <a:ext cx="957264" cy="457200"/>
          </a:xfrm>
          <a:prstGeom prst="rect">
            <a:avLst/>
          </a:prstGeom>
        </p:spPr>
        <p:txBody>
          <a:bodyPr vert="horz" rtlCol="0"/>
          <a:lstStyle>
            <a:lvl1pPr algn="l" eaLnBrk="1" latinLnBrk="0" hangingPunct="1">
              <a:defRPr kumimoji="0" sz="1100">
                <a:solidFill>
                  <a:schemeClr val="accent2">
                    <a:lumMod val="75000"/>
                  </a:schemeClr>
                </a:solidFill>
              </a:defRPr>
            </a:lvl1pPr>
          </a:lstStyle>
          <a:p>
            <a:pPr rtl="0"/>
            <a:fld id="{A464478C-A1ED-4F66-9338-08ADFF6050D7}" type="datetime1">
              <a:rPr lang="fr-FR" noProof="0" smtClean="0"/>
              <a:t>27/11/2023</a:t>
            </a:fld>
            <a:endParaRPr lang="fr-FR" noProof="0"/>
          </a:p>
        </p:txBody>
      </p:sp>
      <p:sp>
        <p:nvSpPr>
          <p:cNvPr id="23" name="Espace réservé du numéro de diapositive 22"/>
          <p:cNvSpPr>
            <a:spLocks noGrp="1"/>
          </p:cNvSpPr>
          <p:nvPr>
            <p:ph type="sldNum" sz="quarter" idx="4"/>
          </p:nvPr>
        </p:nvSpPr>
        <p:spPr>
          <a:xfrm>
            <a:off x="8174736" y="2272"/>
            <a:ext cx="762000" cy="365760"/>
          </a:xfrm>
          <a:prstGeom prst="rect">
            <a:avLst/>
          </a:prstGeom>
        </p:spPr>
        <p:txBody>
          <a:bodyPr vert="horz" rtlCol="0" anchor="b"/>
          <a:lstStyle>
            <a:lvl1pPr algn="r" eaLnBrk="1" latinLnBrk="0" hangingPunct="1">
              <a:defRPr kumimoji="0" sz="1800">
                <a:solidFill>
                  <a:srgbClr val="FFFFFF"/>
                </a:solidFill>
              </a:defRPr>
            </a:lvl1pPr>
          </a:lstStyle>
          <a:p>
            <a:pPr rtl="0"/>
            <a:fld id="{401CF334-2D5C-4859-84A6-CA7E6E43FAEB}" type="slidenum">
              <a:rPr lang="fr-FR" noProof="0" smtClean="0"/>
              <a:t>‹N°›</a:t>
            </a:fld>
            <a:endParaRPr lang="fr-FR" noProof="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51" indent="-256026"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52" indent="-246882"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21" indent="-219451"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47" indent="-201163"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53" indent="-182875"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04" indent="-182875"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288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hyperlink" Target="https://mvc.givan.se/papers/Twisting_the_Triad.pdf" TargetMode="Externa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10.xml"/><Relationship Id="rId7"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openxmlformats.org/officeDocument/2006/relationships/image" Target="../media/image13.png"/><Relationship Id="rId4" Type="http://schemas.openxmlformats.org/officeDocument/2006/relationships/tags" Target="../tags/tag111.xml"/><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14.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Layout" Target="../slideLayouts/slideLayout2.xml"/><Relationship Id="rId5" Type="http://schemas.openxmlformats.org/officeDocument/2006/relationships/tags" Target="../tags/tag118.xml"/><Relationship Id="rId4" Type="http://schemas.openxmlformats.org/officeDocument/2006/relationships/tags" Target="../tags/tag117.xml"/></Relationships>
</file>

<file path=ppt/slides/_rels/slide38.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27.xml"/><Relationship Id="rId7"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tags" Target="../tags/tag134.xml"/></Relationships>
</file>

<file path=ppt/slides/_rels/slide42.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21.gif"/><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2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5" Type="http://schemas.openxmlformats.org/officeDocument/2006/relationships/tags" Target="../tags/tag29.xml"/><Relationship Id="rId4"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457200" y="2015233"/>
            <a:ext cx="8458200" cy="1843804"/>
          </a:xfrm>
        </p:spPr>
        <p:txBody>
          <a:bodyPr rtlCol="0">
            <a:normAutofit/>
          </a:bodyPr>
          <a:lstStyle/>
          <a:p>
            <a:r>
              <a:rPr lang="fr-CA" b="1"/>
              <a:t>Architectures Front </a:t>
            </a:r>
            <a:r>
              <a:rPr lang="fr-CA" b="1" dirty="0"/>
              <a:t>End contemporaines </a:t>
            </a:r>
            <a:endParaRPr lang="fr-FR" dirty="0"/>
          </a:p>
        </p:txBody>
      </p:sp>
      <p:sp>
        <p:nvSpPr>
          <p:cNvPr id="3" name="Sous-titre 2"/>
          <p:cNvSpPr>
            <a:spLocks noGrp="1"/>
          </p:cNvSpPr>
          <p:nvPr>
            <p:ph type="subTitle" idx="1"/>
            <p:custDataLst>
              <p:tags r:id="rId2"/>
            </p:custDataLst>
          </p:nvPr>
        </p:nvSpPr>
        <p:spPr>
          <a:xfrm>
            <a:off x="457202" y="3899939"/>
            <a:ext cx="4718483" cy="1752600"/>
          </a:xfrm>
        </p:spPr>
        <p:txBody>
          <a:bodyPr rtlCol="0"/>
          <a:lstStyle/>
          <a:p>
            <a:r>
              <a:rPr lang="fr-FR" dirty="0"/>
              <a:t>INF37607 Génie logiciel en commerce électronique</a:t>
            </a:r>
          </a:p>
          <a:p>
            <a:r>
              <a:rPr lang="fr-FR" dirty="0"/>
              <a:t>Ismaïl Khriss</a:t>
            </a:r>
          </a:p>
        </p:txBody>
      </p:sp>
      <p:sp>
        <p:nvSpPr>
          <p:cNvPr id="4" name="ZoneTexte 3">
            <a:extLst>
              <a:ext uri="{FF2B5EF4-FFF2-40B4-BE49-F238E27FC236}">
                <a16:creationId xmlns:a16="http://schemas.microsoft.com/office/drawing/2014/main" id="{0F1425EF-9AB9-4A08-98F3-39590F0D41EA}"/>
              </a:ext>
            </a:extLst>
          </p:cNvPr>
          <p:cNvSpPr txBox="1"/>
          <p:nvPr>
            <p:custDataLst>
              <p:tags r:id="rId3"/>
            </p:custDataLst>
          </p:nvPr>
        </p:nvSpPr>
        <p:spPr>
          <a:xfrm>
            <a:off x="1522951" y="5837383"/>
            <a:ext cx="5709124" cy="738664"/>
          </a:xfrm>
          <a:prstGeom prst="rect">
            <a:avLst/>
          </a:prstGeom>
          <a:noFill/>
        </p:spPr>
        <p:txBody>
          <a:bodyPr wrap="square" rtlCol="0">
            <a:spAutoFit/>
          </a:bodyPr>
          <a:lstStyle/>
          <a:p>
            <a:r>
              <a:rPr lang="fr-CA" sz="1400" b="1" dirty="0"/>
              <a:t>Source du matériel de ces notes de cours : https://blog.webf.zone/contemporary-front-end-architectures-fb5b500b0231 </a:t>
            </a:r>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72473" y="422564"/>
            <a:ext cx="8229600" cy="1066800"/>
          </a:xfrm>
        </p:spPr>
        <p:txBody>
          <a:bodyPr/>
          <a:lstStyle/>
          <a:p>
            <a:r>
              <a:rPr lang="fr-CA" dirty="0"/>
              <a:t>MVC avec le modèle d’application</a:t>
            </a:r>
          </a:p>
        </p:txBody>
      </p:sp>
      <p:sp>
        <p:nvSpPr>
          <p:cNvPr id="3" name="Espace réservé du contenu 2"/>
          <p:cNvSpPr>
            <a:spLocks noGrp="1"/>
          </p:cNvSpPr>
          <p:nvPr>
            <p:ph idx="1"/>
            <p:custDataLst>
              <p:tags r:id="rId2"/>
            </p:custDataLst>
          </p:nvPr>
        </p:nvSpPr>
        <p:spPr>
          <a:xfrm>
            <a:off x="484910" y="1464334"/>
            <a:ext cx="8151091" cy="4917995"/>
          </a:xfrm>
        </p:spPr>
        <p:txBody>
          <a:bodyPr>
            <a:normAutofit fontScale="70000" lnSpcReduction="20000"/>
          </a:bodyPr>
          <a:lstStyle/>
          <a:p>
            <a:pPr>
              <a:lnSpc>
                <a:spcPct val="120000"/>
              </a:lnSpc>
            </a:pPr>
            <a:r>
              <a:rPr lang="fr-CA" dirty="0"/>
              <a:t>Par la suite, on s’est rendu compte que l’état de l’application ne peut pas être complètement isolé de l’IUG</a:t>
            </a:r>
          </a:p>
          <a:p>
            <a:pPr>
              <a:lnSpc>
                <a:spcPct val="120000"/>
              </a:lnSpc>
            </a:pPr>
            <a:r>
              <a:rPr lang="fr-CA" dirty="0"/>
              <a:t>Il existe toujours une sorte de logique de présentation ou d’état d’affichage qui doit être maintenu</a:t>
            </a:r>
          </a:p>
          <a:p>
            <a:pPr>
              <a:lnSpc>
                <a:spcPct val="120000"/>
              </a:lnSpc>
            </a:pPr>
            <a:r>
              <a:rPr lang="fr-CA" dirty="0"/>
              <a:t>Les IUG complexes nécessitent un état supplémentaire qui n’existe que pour aider les widgets de l’IU et permettre une meilleure expérience utilisateur</a:t>
            </a:r>
          </a:p>
          <a:p>
            <a:pPr>
              <a:lnSpc>
                <a:spcPct val="120000"/>
              </a:lnSpc>
            </a:pPr>
            <a:r>
              <a:rPr lang="fr-CA" dirty="0"/>
              <a:t>Mais cela peut poser problème</a:t>
            </a:r>
          </a:p>
          <a:p>
            <a:pPr lvl="1">
              <a:lnSpc>
                <a:spcPct val="120000"/>
              </a:lnSpc>
            </a:pPr>
            <a:r>
              <a:rPr lang="fr-CA" dirty="0"/>
              <a:t>Ex. du compteur :  lorsque notre compteur atteint 10, nous devons changer la couleur de l’étiquette du noir au rouge pour indiquer un avertissement</a:t>
            </a:r>
          </a:p>
          <a:p>
            <a:pPr lvl="1">
              <a:lnSpc>
                <a:spcPct val="120000"/>
              </a:lnSpc>
            </a:pPr>
            <a:r>
              <a:rPr lang="fr-CA" dirty="0"/>
              <a:t>Ce comportement de changement de couleur n’est pas vraiment une logique métier</a:t>
            </a:r>
          </a:p>
          <a:p>
            <a:pPr lvl="1">
              <a:lnSpc>
                <a:spcPct val="120000"/>
              </a:lnSpc>
            </a:pPr>
            <a:r>
              <a:rPr lang="fr-CA" dirty="0"/>
              <a:t>C'est une partie purement esthétique (expérience utilisateur) qui doit être prise en compte</a:t>
            </a:r>
          </a:p>
          <a:p>
            <a:pPr lvl="1">
              <a:lnSpc>
                <a:spcPct val="120000"/>
              </a:lnSpc>
            </a:pPr>
            <a:r>
              <a:rPr lang="fr-CA" dirty="0"/>
              <a:t>La vraie question est : où ? Doit-il s’agir d'un modèle ou d’une vue ?</a:t>
            </a:r>
          </a:p>
          <a:p>
            <a:endParaRPr lang="fr-CA" dirty="0"/>
          </a:p>
        </p:txBody>
      </p:sp>
      <p:sp>
        <p:nvSpPr>
          <p:cNvPr id="4" name="Espace réservé du numéro de diapositive 3">
            <a:extLst>
              <a:ext uri="{FF2B5EF4-FFF2-40B4-BE49-F238E27FC236}">
                <a16:creationId xmlns:a16="http://schemas.microsoft.com/office/drawing/2014/main" id="{73588960-1788-4040-B9A6-65E913073411}"/>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10</a:t>
            </a:fld>
            <a:endParaRPr lang="fr-FR" noProof="0"/>
          </a:p>
        </p:txBody>
      </p:sp>
    </p:spTree>
    <p:extLst>
      <p:ext uri="{BB962C8B-B14F-4D97-AF65-F5344CB8AC3E}">
        <p14:creationId xmlns:p14="http://schemas.microsoft.com/office/powerpoint/2010/main" val="345142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72473" y="422564"/>
            <a:ext cx="8229600" cy="1066800"/>
          </a:xfrm>
        </p:spPr>
        <p:txBody>
          <a:bodyPr/>
          <a:lstStyle/>
          <a:p>
            <a:r>
              <a:rPr lang="fr-CA" dirty="0"/>
              <a:t>MVC avec le modèle d’application</a:t>
            </a:r>
          </a:p>
        </p:txBody>
      </p:sp>
      <p:sp>
        <p:nvSpPr>
          <p:cNvPr id="3" name="Espace réservé du contenu 2"/>
          <p:cNvSpPr>
            <a:spLocks noGrp="1"/>
          </p:cNvSpPr>
          <p:nvPr>
            <p:ph idx="1"/>
            <p:custDataLst>
              <p:tags r:id="rId2"/>
            </p:custDataLst>
          </p:nvPr>
        </p:nvSpPr>
        <p:spPr>
          <a:xfrm>
            <a:off x="484910" y="1464334"/>
            <a:ext cx="8151091" cy="4917995"/>
          </a:xfrm>
        </p:spPr>
        <p:txBody>
          <a:bodyPr>
            <a:normAutofit fontScale="92500" lnSpcReduction="20000"/>
          </a:bodyPr>
          <a:lstStyle/>
          <a:p>
            <a:pPr>
              <a:lnSpc>
                <a:spcPct val="120000"/>
              </a:lnSpc>
            </a:pPr>
            <a:r>
              <a:rPr lang="fr-CA" dirty="0"/>
              <a:t>Étant donné que cette logique de présentation ou cet état de vue est fondamentalement un état dérivé du modèle de domaine , il doit être conservé dans l’objet </a:t>
            </a:r>
            <a:r>
              <a:rPr lang="fr-CA" i="1" dirty="0"/>
              <a:t>Model</a:t>
            </a:r>
          </a:p>
          <a:p>
            <a:pPr lvl="1">
              <a:lnSpc>
                <a:spcPct val="120000"/>
              </a:lnSpc>
            </a:pPr>
            <a:r>
              <a:rPr lang="fr-CA" dirty="0"/>
              <a:t>Le modèle  conservant l’aspect visuel semble gênant</a:t>
            </a:r>
          </a:p>
          <a:p>
            <a:pPr>
              <a:lnSpc>
                <a:spcPct val="120000"/>
              </a:lnSpc>
            </a:pPr>
            <a:r>
              <a:rPr lang="fr-CA" dirty="0"/>
              <a:t>Si nous mettons cela dans l’objet </a:t>
            </a:r>
            <a:r>
              <a:rPr lang="fr-CA" i="1" dirty="0"/>
              <a:t>View</a:t>
            </a:r>
          </a:p>
          <a:p>
            <a:pPr lvl="1">
              <a:lnSpc>
                <a:spcPct val="120000"/>
              </a:lnSpc>
            </a:pPr>
            <a:r>
              <a:rPr lang="fr-CA" dirty="0"/>
              <a:t>Introduit un autre ensemble de problèmes</a:t>
            </a:r>
          </a:p>
          <a:p>
            <a:pPr lvl="1">
              <a:lnSpc>
                <a:spcPct val="120000"/>
              </a:lnSpc>
            </a:pPr>
            <a:r>
              <a:rPr lang="fr-CA" dirty="0"/>
              <a:t>Notre widget n’est plus générique</a:t>
            </a:r>
          </a:p>
          <a:p>
            <a:pPr lvl="1">
              <a:lnSpc>
                <a:spcPct val="120000"/>
              </a:lnSpc>
            </a:pPr>
            <a:r>
              <a:rPr lang="fr-CA" dirty="0"/>
              <a:t>On ne peut pas vraiment le réutiliser ailleurs</a:t>
            </a:r>
          </a:p>
          <a:p>
            <a:pPr lvl="1">
              <a:lnSpc>
                <a:spcPct val="120000"/>
              </a:lnSpc>
            </a:pPr>
            <a:r>
              <a:rPr lang="fr-CA" dirty="0"/>
              <a:t>De plus, mettre la condition codée en dur dans notre objet </a:t>
            </a:r>
            <a:r>
              <a:rPr lang="fr-CA" i="1" dirty="0"/>
              <a:t>View</a:t>
            </a:r>
            <a:r>
              <a:rPr lang="fr-CA" dirty="0"/>
              <a:t> signifie que nous perdons une partie de la logique métier</a:t>
            </a:r>
          </a:p>
        </p:txBody>
      </p:sp>
      <p:sp>
        <p:nvSpPr>
          <p:cNvPr id="4" name="Espace réservé du numéro de diapositive 3">
            <a:extLst>
              <a:ext uri="{FF2B5EF4-FFF2-40B4-BE49-F238E27FC236}">
                <a16:creationId xmlns:a16="http://schemas.microsoft.com/office/drawing/2014/main" id="{9E2253BB-C245-4FBF-A496-9ABDDADDDC45}"/>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11</a:t>
            </a:fld>
            <a:endParaRPr lang="fr-FR" noProof="0"/>
          </a:p>
        </p:txBody>
      </p:sp>
    </p:spTree>
    <p:extLst>
      <p:ext uri="{BB962C8B-B14F-4D97-AF65-F5344CB8AC3E}">
        <p14:creationId xmlns:p14="http://schemas.microsoft.com/office/powerpoint/2010/main" val="41193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72473" y="422564"/>
            <a:ext cx="8229600" cy="1066800"/>
          </a:xfrm>
        </p:spPr>
        <p:txBody>
          <a:bodyPr/>
          <a:lstStyle/>
          <a:p>
            <a:r>
              <a:rPr lang="fr-CA" dirty="0"/>
              <a:t>MVC avec le modèle d’application</a:t>
            </a:r>
          </a:p>
        </p:txBody>
      </p:sp>
      <p:sp>
        <p:nvSpPr>
          <p:cNvPr id="3" name="Espace réservé du contenu 2"/>
          <p:cNvSpPr>
            <a:spLocks noGrp="1"/>
          </p:cNvSpPr>
          <p:nvPr>
            <p:ph idx="1"/>
            <p:custDataLst>
              <p:tags r:id="rId2"/>
            </p:custDataLst>
          </p:nvPr>
        </p:nvSpPr>
        <p:spPr>
          <a:xfrm>
            <a:off x="484910" y="1464334"/>
            <a:ext cx="8151091" cy="4917995"/>
          </a:xfrm>
        </p:spPr>
        <p:txBody>
          <a:bodyPr>
            <a:normAutofit/>
          </a:bodyPr>
          <a:lstStyle/>
          <a:p>
            <a:pPr>
              <a:lnSpc>
                <a:spcPct val="120000"/>
              </a:lnSpc>
            </a:pPr>
            <a:r>
              <a:rPr lang="fr-CA" sz="2400" dirty="0"/>
              <a:t>Pour résoudre ce problème, une autre entité a été ajoutée au MVC original : </a:t>
            </a:r>
            <a:r>
              <a:rPr lang="fr-CA" sz="2400" i="1" dirty="0"/>
              <a:t>Application Model </a:t>
            </a:r>
            <a:r>
              <a:rPr lang="fr-CA" sz="2400" dirty="0"/>
              <a:t>(AM)</a:t>
            </a:r>
          </a:p>
          <a:p>
            <a:pPr>
              <a:lnSpc>
                <a:spcPct val="120000"/>
              </a:lnSpc>
            </a:pPr>
            <a:r>
              <a:rPr lang="fr-CA" sz="2400" dirty="0"/>
              <a:t>Avec AM, la paire vue-contrôleur n’accède pas directement au modèle</a:t>
            </a:r>
          </a:p>
          <a:p>
            <a:pPr>
              <a:lnSpc>
                <a:spcPct val="120000"/>
              </a:lnSpc>
            </a:pPr>
            <a:r>
              <a:rPr lang="fr-CA" sz="2400" dirty="0"/>
              <a:t>Au lieu de cela, ils s’enregistrent auprès des évènements AM et les utilisent pour accéder aux données requises</a:t>
            </a:r>
          </a:p>
        </p:txBody>
      </p:sp>
      <p:sp>
        <p:nvSpPr>
          <p:cNvPr id="4" name="Espace réservé du numéro de diapositive 3">
            <a:extLst>
              <a:ext uri="{FF2B5EF4-FFF2-40B4-BE49-F238E27FC236}">
                <a16:creationId xmlns:a16="http://schemas.microsoft.com/office/drawing/2014/main" id="{0BBAE8DC-F745-4809-8680-C86D431BD990}"/>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12</a:t>
            </a:fld>
            <a:endParaRPr lang="fr-FR" noProof="0"/>
          </a:p>
        </p:txBody>
      </p:sp>
    </p:spTree>
    <p:extLst>
      <p:ext uri="{BB962C8B-B14F-4D97-AF65-F5344CB8AC3E}">
        <p14:creationId xmlns:p14="http://schemas.microsoft.com/office/powerpoint/2010/main" val="192339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72473" y="287482"/>
            <a:ext cx="8229600" cy="1066800"/>
          </a:xfrm>
        </p:spPr>
        <p:txBody>
          <a:bodyPr/>
          <a:lstStyle/>
          <a:p>
            <a:r>
              <a:rPr lang="fr-CA" dirty="0"/>
              <a:t>MVC avec le modèle d’application</a:t>
            </a:r>
          </a:p>
        </p:txBody>
      </p:sp>
      <p:pic>
        <p:nvPicPr>
          <p:cNvPr id="5122" name="Picture 2">
            <a:extLst>
              <a:ext uri="{FF2B5EF4-FFF2-40B4-BE49-F238E27FC236}">
                <a16:creationId xmlns:a16="http://schemas.microsoft.com/office/drawing/2014/main" id="{88F2AD3B-7766-4537-850F-6E4601CCDC1B}"/>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48938" y="1071420"/>
            <a:ext cx="8746836" cy="5869707"/>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a:extLst>
              <a:ext uri="{FF2B5EF4-FFF2-40B4-BE49-F238E27FC236}">
                <a16:creationId xmlns:a16="http://schemas.microsoft.com/office/drawing/2014/main" id="{435A501D-AF17-4744-846C-73ED1EA3A600}"/>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13</a:t>
            </a:fld>
            <a:endParaRPr lang="fr-FR" noProof="0"/>
          </a:p>
        </p:txBody>
      </p:sp>
    </p:spTree>
    <p:extLst>
      <p:ext uri="{BB962C8B-B14F-4D97-AF65-F5344CB8AC3E}">
        <p14:creationId xmlns:p14="http://schemas.microsoft.com/office/powerpoint/2010/main" val="361311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L’ère des architectures de bureau modernes</a:t>
            </a:r>
          </a:p>
        </p:txBody>
      </p:sp>
      <p:sp>
        <p:nvSpPr>
          <p:cNvPr id="3" name="Espace réservé du contenu 2"/>
          <p:cNvSpPr>
            <a:spLocks noGrp="1"/>
          </p:cNvSpPr>
          <p:nvPr>
            <p:ph idx="1"/>
            <p:custDataLst>
              <p:tags r:id="rId2"/>
            </p:custDataLst>
          </p:nvPr>
        </p:nvSpPr>
        <p:spPr>
          <a:xfrm>
            <a:off x="531093" y="1667534"/>
            <a:ext cx="8151091" cy="4917995"/>
          </a:xfrm>
        </p:spPr>
        <p:txBody>
          <a:bodyPr>
            <a:normAutofit fontScale="92500" lnSpcReduction="20000"/>
          </a:bodyPr>
          <a:lstStyle/>
          <a:p>
            <a:pPr>
              <a:lnSpc>
                <a:spcPct val="120000"/>
              </a:lnSpc>
            </a:pPr>
            <a:r>
              <a:rPr lang="fr-CA" sz="2400" dirty="0"/>
              <a:t>La nouvelle génération de systèmes d’exploitation (les années 90)</a:t>
            </a:r>
          </a:p>
          <a:p>
            <a:pPr>
              <a:lnSpc>
                <a:spcPct val="120000"/>
              </a:lnSpc>
            </a:pPr>
            <a:r>
              <a:rPr lang="fr-CA" sz="2400" dirty="0"/>
              <a:t>Les applications étaient loin du matériel sous-jacent</a:t>
            </a:r>
          </a:p>
          <a:p>
            <a:pPr>
              <a:lnSpc>
                <a:spcPct val="120000"/>
              </a:lnSpc>
            </a:pPr>
            <a:r>
              <a:rPr lang="fr-CA" sz="2400" dirty="0"/>
              <a:t>Les systèmes d'exploitation basés sur une IUG comme Windows ont fourni des widgets d’IU prêts à l'emploi</a:t>
            </a:r>
          </a:p>
          <a:p>
            <a:pPr>
              <a:lnSpc>
                <a:spcPct val="120000"/>
              </a:lnSpc>
            </a:pPr>
            <a:r>
              <a:rPr lang="fr-CA" sz="2400" dirty="0"/>
              <a:t>Il n’était plus nécessaire pour les contrôleurs d’écouter les périphériques d’entrée</a:t>
            </a:r>
          </a:p>
          <a:p>
            <a:pPr>
              <a:lnSpc>
                <a:spcPct val="120000"/>
              </a:lnSpc>
            </a:pPr>
            <a:r>
              <a:rPr lang="fr-CA" sz="2400" dirty="0"/>
              <a:t>L’idée de l’objet </a:t>
            </a:r>
            <a:r>
              <a:rPr lang="en-CA" sz="2400" i="1" dirty="0"/>
              <a:t>View</a:t>
            </a:r>
            <a:r>
              <a:rPr lang="fr-CA" sz="2400" dirty="0"/>
              <a:t> a changé</a:t>
            </a:r>
          </a:p>
          <a:p>
            <a:pPr>
              <a:lnSpc>
                <a:spcPct val="120000"/>
              </a:lnSpc>
            </a:pPr>
            <a:r>
              <a:rPr lang="fr-CA" sz="2400" dirty="0"/>
              <a:t>La plupart des fonctionnalités du contrôleur ont été prises en charge par le système d’exploitation</a:t>
            </a:r>
          </a:p>
          <a:p>
            <a:pPr>
              <a:lnSpc>
                <a:spcPct val="120000"/>
              </a:lnSpc>
            </a:pPr>
            <a:r>
              <a:rPr lang="fr-CA" sz="2400" dirty="0"/>
              <a:t>Auparavant, </a:t>
            </a:r>
            <a:r>
              <a:rPr lang="en-CA" sz="2400" dirty="0"/>
              <a:t>View</a:t>
            </a:r>
            <a:r>
              <a:rPr lang="fr-CA" sz="2400" dirty="0"/>
              <a:t> agissait sur un seul widget</a:t>
            </a:r>
          </a:p>
          <a:p>
            <a:pPr>
              <a:lnSpc>
                <a:spcPct val="120000"/>
              </a:lnSpc>
            </a:pPr>
            <a:r>
              <a:rPr lang="fr-CA" sz="2400" dirty="0"/>
              <a:t>Maintenant, c'était une composition de widgets</a:t>
            </a:r>
          </a:p>
          <a:p>
            <a:pPr>
              <a:lnSpc>
                <a:spcPct val="120000"/>
              </a:lnSpc>
            </a:pPr>
            <a:r>
              <a:rPr lang="fr-CA" sz="2400" dirty="0"/>
              <a:t>La vue est devenue bidirectionnelle dans le sens où elle répond aux actions de l’utilisateur et affiche les données du modèle</a:t>
            </a:r>
          </a:p>
        </p:txBody>
      </p:sp>
      <p:sp>
        <p:nvSpPr>
          <p:cNvPr id="4" name="Espace réservé du numéro de diapositive 3">
            <a:extLst>
              <a:ext uri="{FF2B5EF4-FFF2-40B4-BE49-F238E27FC236}">
                <a16:creationId xmlns:a16="http://schemas.microsoft.com/office/drawing/2014/main" id="{59363460-C810-44CC-9922-34080EBFB5E7}"/>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14</a:t>
            </a:fld>
            <a:endParaRPr lang="fr-FR" noProof="0"/>
          </a:p>
        </p:txBody>
      </p:sp>
    </p:spTree>
    <p:extLst>
      <p:ext uri="{BB962C8B-B14F-4D97-AF65-F5344CB8AC3E}">
        <p14:creationId xmlns:p14="http://schemas.microsoft.com/office/powerpoint/2010/main" val="217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i="1" dirty="0"/>
              <a:t>Twisting the triad </a:t>
            </a:r>
          </a:p>
        </p:txBody>
      </p:sp>
      <p:sp>
        <p:nvSpPr>
          <p:cNvPr id="3" name="Espace réservé du contenu 2"/>
          <p:cNvSpPr>
            <a:spLocks noGrp="1"/>
          </p:cNvSpPr>
          <p:nvPr>
            <p:ph idx="1"/>
            <p:custDataLst>
              <p:tags r:id="rId2"/>
            </p:custDataLst>
          </p:nvPr>
        </p:nvSpPr>
        <p:spPr>
          <a:xfrm>
            <a:off x="531093" y="1667534"/>
            <a:ext cx="8151091" cy="4917995"/>
          </a:xfrm>
        </p:spPr>
        <p:txBody>
          <a:bodyPr>
            <a:normAutofit/>
          </a:bodyPr>
          <a:lstStyle/>
          <a:p>
            <a:pPr>
              <a:lnSpc>
                <a:spcPct val="120000"/>
              </a:lnSpc>
            </a:pPr>
            <a:r>
              <a:rPr lang="fr-CA" sz="2400" dirty="0"/>
              <a:t>Le MVC classique devenait obsolète et difficile à utiliser</a:t>
            </a:r>
          </a:p>
          <a:p>
            <a:pPr>
              <a:lnSpc>
                <a:spcPct val="120000"/>
              </a:lnSpc>
            </a:pPr>
            <a:r>
              <a:rPr lang="fr-CA" sz="2400" dirty="0"/>
              <a:t>Pour s’adapter à ces environnements changeants, en 1995 l’équipe </a:t>
            </a:r>
            <a:r>
              <a:rPr lang="en-CA" sz="2400" dirty="0"/>
              <a:t>Dolphin</a:t>
            </a:r>
            <a:r>
              <a:rPr lang="fr-CA" sz="2400" dirty="0"/>
              <a:t> recherchait un nouveau modèle de création d’IU</a:t>
            </a:r>
          </a:p>
          <a:p>
            <a:pPr>
              <a:lnSpc>
                <a:spcPct val="120000"/>
              </a:lnSpc>
            </a:pPr>
            <a:r>
              <a:rPr lang="fr-CA" sz="2400" dirty="0"/>
              <a:t>L’équipe a fini par faire pivoter le modèle MVC de 60 degrés, ce qu’elle a appelé </a:t>
            </a:r>
            <a:r>
              <a:rPr lang="fr-CA" sz="2400" i="1" dirty="0" err="1"/>
              <a:t>Twisting</a:t>
            </a:r>
            <a:r>
              <a:rPr lang="fr-CA" sz="2400" i="1" dirty="0"/>
              <a:t> the </a:t>
            </a:r>
            <a:r>
              <a:rPr lang="fr-CA" sz="2400" i="1" dirty="0" err="1"/>
              <a:t>triad</a:t>
            </a:r>
            <a:endParaRPr lang="fr-CA" sz="2400" i="1" dirty="0"/>
          </a:p>
          <a:p>
            <a:pPr lvl="1">
              <a:lnSpc>
                <a:spcPct val="120000"/>
              </a:lnSpc>
            </a:pPr>
            <a:r>
              <a:rPr lang="fr-CA" sz="2200" dirty="0"/>
              <a:t>Voir l’article </a:t>
            </a:r>
            <a:r>
              <a:rPr lang="fr-CA" sz="2200" dirty="0">
                <a:hlinkClick r:id="rId5"/>
              </a:rPr>
              <a:t>https://mvc.givan.se/papers/Twisting_the_Triad.pdf</a:t>
            </a:r>
            <a:r>
              <a:rPr lang="fr-CA" sz="2200" dirty="0"/>
              <a:t> pour plus de détail</a:t>
            </a:r>
          </a:p>
          <a:p>
            <a:pPr>
              <a:lnSpc>
                <a:spcPct val="120000"/>
              </a:lnSpc>
            </a:pPr>
            <a:r>
              <a:rPr lang="fr-CA" sz="2400" dirty="0"/>
              <a:t>C'est ainsi que nous obtenons MVP (</a:t>
            </a:r>
            <a:r>
              <a:rPr lang="en-CA" sz="2400" i="1" dirty="0"/>
              <a:t>Model View Presenter</a:t>
            </a:r>
            <a:r>
              <a:rPr lang="fr-CA" sz="2400" dirty="0"/>
              <a:t>)</a:t>
            </a:r>
          </a:p>
        </p:txBody>
      </p:sp>
      <p:sp>
        <p:nvSpPr>
          <p:cNvPr id="4" name="Espace réservé du numéro de diapositive 3">
            <a:extLst>
              <a:ext uri="{FF2B5EF4-FFF2-40B4-BE49-F238E27FC236}">
                <a16:creationId xmlns:a16="http://schemas.microsoft.com/office/drawing/2014/main" id="{C381CB33-57D6-4349-BCD1-7B2D4FF686A7}"/>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15</a:t>
            </a:fld>
            <a:endParaRPr lang="fr-FR" noProof="0"/>
          </a:p>
        </p:txBody>
      </p:sp>
    </p:spTree>
    <p:extLst>
      <p:ext uri="{BB962C8B-B14F-4D97-AF65-F5344CB8AC3E}">
        <p14:creationId xmlns:p14="http://schemas.microsoft.com/office/powerpoint/2010/main" val="28782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dirty="0"/>
              <a:t>Model View </a:t>
            </a:r>
            <a:r>
              <a:rPr lang="en-CA" dirty="0" err="1"/>
              <a:t>Présenter</a:t>
            </a:r>
            <a:r>
              <a:rPr lang="en-CA" dirty="0"/>
              <a:t> (MVP)</a:t>
            </a:r>
          </a:p>
        </p:txBody>
      </p:sp>
      <p:pic>
        <p:nvPicPr>
          <p:cNvPr id="7170" name="Picture 2">
            <a:extLst>
              <a:ext uri="{FF2B5EF4-FFF2-40B4-BE49-F238E27FC236}">
                <a16:creationId xmlns:a16="http://schemas.microsoft.com/office/drawing/2014/main" id="{664F01B7-4599-40ED-BF1F-8154F0594BDC}"/>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73891" y="1413163"/>
            <a:ext cx="8746836"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a:extLst>
              <a:ext uri="{FF2B5EF4-FFF2-40B4-BE49-F238E27FC236}">
                <a16:creationId xmlns:a16="http://schemas.microsoft.com/office/drawing/2014/main" id="{25C5F940-1AF3-41C8-B77C-BD22DE2A4A20}"/>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16</a:t>
            </a:fld>
            <a:endParaRPr lang="fr-FR" noProof="0"/>
          </a:p>
        </p:txBody>
      </p:sp>
    </p:spTree>
    <p:extLst>
      <p:ext uri="{BB962C8B-B14F-4D97-AF65-F5344CB8AC3E}">
        <p14:creationId xmlns:p14="http://schemas.microsoft.com/office/powerpoint/2010/main" val="396807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dirty="0"/>
              <a:t>Model View </a:t>
            </a:r>
            <a:r>
              <a:rPr lang="en-CA" dirty="0" err="1"/>
              <a:t>Présenter</a:t>
            </a:r>
            <a:r>
              <a:rPr lang="en-CA" dirty="0"/>
              <a:t> (MVP)</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rmAutofit/>
          </a:bodyPr>
          <a:lstStyle/>
          <a:p>
            <a:pPr>
              <a:lnSpc>
                <a:spcPct val="120000"/>
              </a:lnSpc>
            </a:pPr>
            <a:r>
              <a:rPr lang="en-CA" sz="2400" i="1" dirty="0"/>
              <a:t>Presenter</a:t>
            </a:r>
            <a:r>
              <a:rPr lang="fr-CA" sz="2400" dirty="0"/>
              <a:t> supervise la logique de présentation</a:t>
            </a:r>
          </a:p>
          <a:p>
            <a:pPr>
              <a:lnSpc>
                <a:spcPct val="120000"/>
              </a:lnSpc>
            </a:pPr>
            <a:r>
              <a:rPr lang="fr-CA" sz="2400" dirty="0"/>
              <a:t>Il peut changer la vue directement</a:t>
            </a:r>
          </a:p>
          <a:p>
            <a:pPr>
              <a:lnSpc>
                <a:spcPct val="120000"/>
              </a:lnSpc>
            </a:pPr>
            <a:r>
              <a:rPr lang="en-CA" sz="2400" dirty="0"/>
              <a:t>View</a:t>
            </a:r>
            <a:r>
              <a:rPr lang="fr-CA" sz="2400" dirty="0"/>
              <a:t> lui délègue les évènements utilisateur</a:t>
            </a:r>
          </a:p>
          <a:p>
            <a:pPr>
              <a:lnSpc>
                <a:spcPct val="120000"/>
              </a:lnSpc>
            </a:pPr>
            <a:r>
              <a:rPr lang="fr-CA" sz="2400" i="1" dirty="0"/>
              <a:t>View</a:t>
            </a:r>
            <a:r>
              <a:rPr lang="fr-CA" sz="2400" dirty="0"/>
              <a:t> s’abonne à </a:t>
            </a:r>
            <a:r>
              <a:rPr lang="en-CA" sz="2400" i="1" dirty="0"/>
              <a:t>Model</a:t>
            </a:r>
            <a:r>
              <a:rPr lang="fr-CA" sz="2400" dirty="0"/>
              <a:t> et s’appuie sur </a:t>
            </a:r>
            <a:r>
              <a:rPr lang="en-CA" sz="2400" i="1" dirty="0"/>
              <a:t>Presenter</a:t>
            </a:r>
            <a:r>
              <a:rPr lang="fr-CA" sz="2400" dirty="0"/>
              <a:t> pour une logique complexe ou dans d’autres cas, </a:t>
            </a:r>
            <a:r>
              <a:rPr lang="en-CA" sz="2400" dirty="0"/>
              <a:t>View</a:t>
            </a:r>
            <a:r>
              <a:rPr lang="fr-CA" sz="2400" dirty="0"/>
              <a:t> s’appuie simplement sur </a:t>
            </a:r>
            <a:r>
              <a:rPr lang="en-CA" sz="2400" dirty="0"/>
              <a:t>Presenter</a:t>
            </a:r>
            <a:r>
              <a:rPr lang="fr-CA" sz="2400" dirty="0"/>
              <a:t> pour tout</a:t>
            </a:r>
          </a:p>
          <a:p>
            <a:pPr lvl="1">
              <a:lnSpc>
                <a:spcPct val="120000"/>
              </a:lnSpc>
            </a:pPr>
            <a:r>
              <a:rPr lang="fr-CA" sz="2200" dirty="0"/>
              <a:t>Martin Fowler a divisé l’implémentation MVP en </a:t>
            </a:r>
            <a:r>
              <a:rPr lang="en-CA" sz="2200" i="1" dirty="0"/>
              <a:t>Supervising Controller MVP </a:t>
            </a:r>
            <a:r>
              <a:rPr lang="fr-CA" sz="2200" dirty="0"/>
              <a:t>et </a:t>
            </a:r>
            <a:r>
              <a:rPr lang="en-CA" sz="2200" i="1" dirty="0"/>
              <a:t>Passive View MVP</a:t>
            </a:r>
            <a:endParaRPr lang="en-CA" sz="2200" dirty="0"/>
          </a:p>
        </p:txBody>
      </p:sp>
      <p:sp>
        <p:nvSpPr>
          <p:cNvPr id="4" name="Espace réservé du numéro de diapositive 3">
            <a:extLst>
              <a:ext uri="{FF2B5EF4-FFF2-40B4-BE49-F238E27FC236}">
                <a16:creationId xmlns:a16="http://schemas.microsoft.com/office/drawing/2014/main" id="{2E223FB1-3922-4F87-9D89-A23DCD5982BF}"/>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17</a:t>
            </a:fld>
            <a:endParaRPr lang="fr-FR" noProof="0"/>
          </a:p>
        </p:txBody>
      </p:sp>
    </p:spTree>
    <p:extLst>
      <p:ext uri="{BB962C8B-B14F-4D97-AF65-F5344CB8AC3E}">
        <p14:creationId xmlns:p14="http://schemas.microsoft.com/office/powerpoint/2010/main" val="38744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altLang="fr-FR" dirty="0"/>
              <a:t>Model View ViewModel (MVVM)</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rmAutofit fontScale="85000" lnSpcReduction="20000"/>
          </a:bodyPr>
          <a:lstStyle/>
          <a:p>
            <a:pPr>
              <a:lnSpc>
                <a:spcPct val="120000"/>
              </a:lnSpc>
            </a:pPr>
            <a:r>
              <a:rPr lang="fr-CA" sz="2400" dirty="0"/>
              <a:t>MVVM est très similaire à </a:t>
            </a:r>
            <a:r>
              <a:rPr lang="en-CA" sz="2400" i="1" dirty="0"/>
              <a:t>Passive View MVP, </a:t>
            </a:r>
            <a:r>
              <a:rPr lang="fr-CA" sz="2400" dirty="0"/>
              <a:t>mais avec une touche supplémentaire de </a:t>
            </a:r>
            <a:r>
              <a:rPr lang="fr-CA" sz="2400" b="1" dirty="0"/>
              <a:t>liaison de données</a:t>
            </a:r>
          </a:p>
          <a:p>
            <a:pPr>
              <a:lnSpc>
                <a:spcPct val="120000"/>
              </a:lnSpc>
            </a:pPr>
            <a:r>
              <a:rPr lang="fr-CA" sz="2400" dirty="0"/>
              <a:t>Il s’agit d’une technique de programmation qui relie les sources de données du fournisseur et du consommateur et les synchronise</a:t>
            </a:r>
          </a:p>
          <a:p>
            <a:pPr>
              <a:lnSpc>
                <a:spcPct val="120000"/>
              </a:lnSpc>
            </a:pPr>
            <a:r>
              <a:rPr lang="fr-CA" sz="2400" dirty="0"/>
              <a:t>Il se débarrasse de beaucoup de code dont nous avons traditionnellement besoin pour synchroniser la vue et le modèle </a:t>
            </a:r>
          </a:p>
          <a:p>
            <a:pPr>
              <a:lnSpc>
                <a:spcPct val="120000"/>
              </a:lnSpc>
            </a:pPr>
            <a:r>
              <a:rPr lang="fr-CA" sz="2400" dirty="0"/>
              <a:t>Cela permet de travailler à un niveau d'abstraction beaucoup plus élevé</a:t>
            </a:r>
          </a:p>
          <a:p>
            <a:pPr>
              <a:lnSpc>
                <a:spcPct val="120000"/>
              </a:lnSpc>
            </a:pPr>
            <a:r>
              <a:rPr lang="fr-CA" sz="2400" dirty="0"/>
              <a:t>Au niveau des collaborations :</a:t>
            </a:r>
          </a:p>
          <a:p>
            <a:pPr lvl="1">
              <a:lnSpc>
                <a:spcPct val="120000"/>
              </a:lnSpc>
            </a:pPr>
            <a:r>
              <a:rPr lang="en-CA" sz="2200" i="1" dirty="0"/>
              <a:t>ViewModel</a:t>
            </a:r>
            <a:r>
              <a:rPr lang="fr-CA" sz="2200" dirty="0"/>
              <a:t> est un objet qui expose des propriétés et des méthodes pouvant être liées qui sont consommées par </a:t>
            </a:r>
            <a:r>
              <a:rPr lang="en-CA" sz="2200" i="1" dirty="0"/>
              <a:t>View</a:t>
            </a:r>
            <a:endParaRPr lang="fr-CA" sz="2200" dirty="0"/>
          </a:p>
          <a:p>
            <a:pPr lvl="1">
              <a:lnSpc>
                <a:spcPct val="120000"/>
              </a:lnSpc>
            </a:pPr>
            <a:r>
              <a:rPr lang="fr-CA" sz="2200" dirty="0"/>
              <a:t>MVVM a une entité </a:t>
            </a:r>
            <a:r>
              <a:rPr lang="en-CA" sz="2200" i="1" dirty="0"/>
              <a:t>Binder</a:t>
            </a:r>
            <a:r>
              <a:rPr lang="fr-CA" sz="2200" dirty="0"/>
              <a:t> supplémentaire qui est responsable de la synchronisation de </a:t>
            </a:r>
            <a:r>
              <a:rPr lang="en-CA" sz="2200" i="1" dirty="0"/>
              <a:t>View</a:t>
            </a:r>
            <a:r>
              <a:rPr lang="fr-CA" sz="2200" dirty="0"/>
              <a:t> avec le </a:t>
            </a:r>
            <a:r>
              <a:rPr lang="en-CA" sz="2200" i="1" dirty="0"/>
              <a:t>ViewModel</a:t>
            </a:r>
            <a:endParaRPr lang="fr-CA" sz="2200" i="1" dirty="0"/>
          </a:p>
          <a:p>
            <a:pPr lvl="1">
              <a:lnSpc>
                <a:spcPct val="120000"/>
              </a:lnSpc>
            </a:pPr>
            <a:r>
              <a:rPr lang="fr-CA" sz="2200" dirty="0"/>
              <a:t>Chaque fois qu’une propriété sur </a:t>
            </a:r>
            <a:r>
              <a:rPr lang="en-CA" sz="2200" i="1" dirty="0"/>
              <a:t>ViewModel</a:t>
            </a:r>
            <a:r>
              <a:rPr lang="fr-CA" sz="2200" dirty="0"/>
              <a:t> change, </a:t>
            </a:r>
            <a:r>
              <a:rPr lang="en-CA" sz="2200" i="1" dirty="0"/>
              <a:t>View</a:t>
            </a:r>
            <a:r>
              <a:rPr lang="fr-CA" sz="2200" dirty="0"/>
              <a:t> est automatiquement mis à jour pour refléter les modifications sur l’IU</a:t>
            </a:r>
          </a:p>
        </p:txBody>
      </p:sp>
      <p:sp>
        <p:nvSpPr>
          <p:cNvPr id="4" name="Espace réservé du numéro de diapositive 3">
            <a:extLst>
              <a:ext uri="{FF2B5EF4-FFF2-40B4-BE49-F238E27FC236}">
                <a16:creationId xmlns:a16="http://schemas.microsoft.com/office/drawing/2014/main" id="{BAE778D7-B6B5-49B2-842F-56C23FCF6F1C}"/>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18</a:t>
            </a:fld>
            <a:endParaRPr lang="fr-FR" noProof="0"/>
          </a:p>
        </p:txBody>
      </p:sp>
    </p:spTree>
    <p:extLst>
      <p:ext uri="{BB962C8B-B14F-4D97-AF65-F5344CB8AC3E}">
        <p14:creationId xmlns:p14="http://schemas.microsoft.com/office/powerpoint/2010/main" val="19041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altLang="fr-FR" dirty="0"/>
              <a:t>Model View ViewModel (MVVM)</a:t>
            </a:r>
            <a:endParaRPr lang="fr-CA" i="1" dirty="0"/>
          </a:p>
        </p:txBody>
      </p:sp>
      <p:pic>
        <p:nvPicPr>
          <p:cNvPr id="8194" name="Picture 2">
            <a:extLst>
              <a:ext uri="{FF2B5EF4-FFF2-40B4-BE49-F238E27FC236}">
                <a16:creationId xmlns:a16="http://schemas.microsoft.com/office/drawing/2014/main" id="{ADE43295-6731-4C12-97C8-A416C43B554A}"/>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84730" y="1403929"/>
            <a:ext cx="8857673" cy="502689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a:extLst>
              <a:ext uri="{FF2B5EF4-FFF2-40B4-BE49-F238E27FC236}">
                <a16:creationId xmlns:a16="http://schemas.microsoft.com/office/drawing/2014/main" id="{76C26AF8-2EEA-4F26-9E3F-3E724A3046F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19</a:t>
            </a:fld>
            <a:endParaRPr lang="fr-FR" noProof="0"/>
          </a:p>
        </p:txBody>
      </p:sp>
    </p:spTree>
    <p:extLst>
      <p:ext uri="{BB962C8B-B14F-4D97-AF65-F5344CB8AC3E}">
        <p14:creationId xmlns:p14="http://schemas.microsoft.com/office/powerpoint/2010/main" val="30108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91887" y="476795"/>
            <a:ext cx="8229600" cy="1066800"/>
          </a:xfrm>
        </p:spPr>
        <p:txBody>
          <a:bodyPr rtlCol="0"/>
          <a:lstStyle/>
          <a:p>
            <a:pPr rtl="0"/>
            <a:r>
              <a:rPr lang="fr-FR" dirty="0"/>
              <a:t>Plan</a:t>
            </a:r>
          </a:p>
        </p:txBody>
      </p:sp>
      <p:sp>
        <p:nvSpPr>
          <p:cNvPr id="3" name="Espace réservé du contenu 2"/>
          <p:cNvSpPr>
            <a:spLocks noGrp="1"/>
          </p:cNvSpPr>
          <p:nvPr>
            <p:ph idx="1"/>
            <p:custDataLst>
              <p:tags r:id="rId2"/>
            </p:custDataLst>
          </p:nvPr>
        </p:nvSpPr>
        <p:spPr>
          <a:xfrm>
            <a:off x="470263" y="1557095"/>
            <a:ext cx="8229600" cy="4778393"/>
          </a:xfrm>
        </p:spPr>
        <p:txBody>
          <a:bodyPr rtlCol="0">
            <a:normAutofit fontScale="92500" lnSpcReduction="10000"/>
          </a:bodyPr>
          <a:lstStyle/>
          <a:p>
            <a:r>
              <a:rPr lang="fr-CA" sz="2600" dirty="0"/>
              <a:t>Introduction</a:t>
            </a:r>
          </a:p>
          <a:p>
            <a:r>
              <a:rPr lang="fr-CA" sz="2600" dirty="0"/>
              <a:t>MVC — L’original</a:t>
            </a:r>
          </a:p>
          <a:p>
            <a:r>
              <a:rPr lang="fr-CA" sz="2600" dirty="0"/>
              <a:t>MVC avec le modèle d’application</a:t>
            </a:r>
          </a:p>
          <a:p>
            <a:r>
              <a:rPr lang="fr-CA" sz="2600" dirty="0"/>
              <a:t>L’ère des architectures modernes d’applications de bureau</a:t>
            </a:r>
          </a:p>
          <a:p>
            <a:pPr lvl="1"/>
            <a:r>
              <a:rPr lang="fr-CA" sz="2200" i="1" dirty="0" err="1"/>
              <a:t>Twisting</a:t>
            </a:r>
            <a:r>
              <a:rPr lang="fr-CA" sz="2200" i="1" dirty="0"/>
              <a:t> the </a:t>
            </a:r>
            <a:r>
              <a:rPr lang="fr-CA" sz="2200" i="1" dirty="0" err="1"/>
              <a:t>Triad</a:t>
            </a:r>
            <a:endParaRPr lang="fr-CA" sz="2200" i="1" dirty="0"/>
          </a:p>
          <a:p>
            <a:pPr lvl="1"/>
            <a:r>
              <a:rPr lang="fr-CA" sz="2200" dirty="0"/>
              <a:t>MVP</a:t>
            </a:r>
          </a:p>
          <a:p>
            <a:pPr lvl="1"/>
            <a:r>
              <a:rPr lang="fr-CA" sz="2200" dirty="0"/>
              <a:t>MVVM</a:t>
            </a:r>
          </a:p>
          <a:p>
            <a:r>
              <a:rPr lang="fr-CA" sz="2600" dirty="0"/>
              <a:t>Les applications Web</a:t>
            </a:r>
          </a:p>
          <a:p>
            <a:pPr lvl="1"/>
            <a:r>
              <a:rPr lang="fr-CA" sz="2200" dirty="0"/>
              <a:t>MVC côté serveur</a:t>
            </a:r>
          </a:p>
          <a:p>
            <a:pPr lvl="1"/>
            <a:r>
              <a:rPr lang="fr-CA" sz="2200" dirty="0"/>
              <a:t>Au-delà du côté serveur</a:t>
            </a:r>
          </a:p>
          <a:p>
            <a:pPr lvl="1"/>
            <a:r>
              <a:rPr lang="fr-CA" sz="2200" dirty="0"/>
              <a:t>Architecture d’application Internet riche</a:t>
            </a:r>
          </a:p>
          <a:p>
            <a:pPr lvl="1"/>
            <a:r>
              <a:rPr lang="fr-CA" sz="2200" dirty="0"/>
              <a:t>Patrons d’interface utilisateur Web</a:t>
            </a:r>
          </a:p>
          <a:p>
            <a:r>
              <a:rPr lang="fr-CA" sz="2600" dirty="0"/>
              <a:t>Architecture Front End contemporaines</a:t>
            </a:r>
          </a:p>
          <a:p>
            <a:pPr lvl="1"/>
            <a:endParaRPr lang="fr-CA" dirty="0"/>
          </a:p>
          <a:p>
            <a:pPr lvl="1"/>
            <a:endParaRPr lang="fr-CA" dirty="0"/>
          </a:p>
          <a:p>
            <a:pPr lvl="1"/>
            <a:endParaRPr lang="fr-CA" dirty="0"/>
          </a:p>
          <a:p>
            <a:pPr lvl="1"/>
            <a:endParaRPr lang="fr-CA" dirty="0"/>
          </a:p>
          <a:p>
            <a:pPr lvl="1"/>
            <a:endParaRPr lang="fr-FR" dirty="0"/>
          </a:p>
        </p:txBody>
      </p:sp>
      <p:sp>
        <p:nvSpPr>
          <p:cNvPr id="4" name="Espace réservé du numéro de diapositive 3">
            <a:extLst>
              <a:ext uri="{FF2B5EF4-FFF2-40B4-BE49-F238E27FC236}">
                <a16:creationId xmlns:a16="http://schemas.microsoft.com/office/drawing/2014/main" id="{2F3754B3-348C-49B4-AC55-FBA86D7E830F}"/>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a:t>
            </a:fld>
            <a:endParaRPr lang="fr-FR" noProof="0"/>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altLang="fr-FR" dirty="0"/>
              <a:t>Model View ViewModel (MVVM)</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rmAutofit/>
          </a:bodyPr>
          <a:lstStyle/>
          <a:p>
            <a:pPr>
              <a:lnSpc>
                <a:spcPct val="120000"/>
              </a:lnSpc>
            </a:pPr>
            <a:r>
              <a:rPr lang="fr-CA" sz="2400" dirty="0"/>
              <a:t>La liaison de données, inhérente à MVVM, a été à la base de nombreux </a:t>
            </a:r>
            <a:r>
              <a:rPr lang="en-CA" sz="2400" dirty="0"/>
              <a:t>frameworks</a:t>
            </a:r>
            <a:r>
              <a:rPr lang="fr-CA" sz="2400" dirty="0"/>
              <a:t> front end, notamment Knockout, </a:t>
            </a:r>
            <a:r>
              <a:rPr lang="fr-CA" sz="2400" dirty="0" err="1"/>
              <a:t>Angular</a:t>
            </a:r>
            <a:r>
              <a:rPr lang="fr-CA" sz="2400" dirty="0"/>
              <a:t>, Vue.js, </a:t>
            </a:r>
            <a:r>
              <a:rPr lang="fr-CA" sz="2400" dirty="0" err="1"/>
              <a:t>React</a:t>
            </a:r>
            <a:r>
              <a:rPr lang="fr-CA" sz="2400" dirty="0"/>
              <a:t> et autres</a:t>
            </a:r>
            <a:endParaRPr lang="fr-CA" sz="2200"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20</a:t>
            </a:fld>
            <a:endParaRPr lang="fr-FR" noProof="0"/>
          </a:p>
        </p:txBody>
      </p:sp>
    </p:spTree>
    <p:extLst>
      <p:ext uri="{BB962C8B-B14F-4D97-AF65-F5344CB8AC3E}">
        <p14:creationId xmlns:p14="http://schemas.microsoft.com/office/powerpoint/2010/main" val="5803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altLang="fr-FR" dirty="0"/>
              <a:t>Les applications Web</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rmAutofit fontScale="92500" lnSpcReduction="10000"/>
          </a:bodyPr>
          <a:lstStyle/>
          <a:p>
            <a:pPr>
              <a:lnSpc>
                <a:spcPct val="120000"/>
              </a:lnSpc>
            </a:pPr>
            <a:r>
              <a:rPr lang="fr-CA" sz="2400" dirty="0"/>
              <a:t>Comme le modèle MVC d’origine , un patron a émergé pour une utilisation avec des applications Web</a:t>
            </a:r>
          </a:p>
          <a:p>
            <a:pPr>
              <a:lnSpc>
                <a:spcPct val="120000"/>
              </a:lnSpc>
            </a:pPr>
            <a:r>
              <a:rPr lang="fr-CA" sz="2400" dirty="0"/>
              <a:t>Il est connu sous le nom de MVC Web</a:t>
            </a:r>
          </a:p>
          <a:p>
            <a:pPr>
              <a:lnSpc>
                <a:spcPct val="120000"/>
              </a:lnSpc>
            </a:pPr>
            <a:r>
              <a:rPr lang="fr-CA" sz="2400" dirty="0"/>
              <a:t>En fait, en raison de la façon dont les applications Web sont construites et déployées, MVC est une évolution plus naturelle que celle des applications de bureau</a:t>
            </a:r>
          </a:p>
          <a:p>
            <a:pPr>
              <a:lnSpc>
                <a:spcPct val="120000"/>
              </a:lnSpc>
            </a:pPr>
            <a:r>
              <a:rPr lang="fr-CA" sz="2400" dirty="0"/>
              <a:t>La principale confusion dans la communauté est due au fait que le MVC de bureau et le MVC Web sont deux patrons différents</a:t>
            </a:r>
          </a:p>
          <a:p>
            <a:pPr>
              <a:lnSpc>
                <a:spcPct val="120000"/>
              </a:lnSpc>
            </a:pPr>
            <a:r>
              <a:rPr lang="fr-CA" sz="2400" dirty="0"/>
              <a:t>Bien que MVC semble plus naturel avec les applications Web, en général, la création d’applications distribuées est difficile</a:t>
            </a:r>
          </a:p>
          <a:p>
            <a:pPr lvl="1">
              <a:lnSpc>
                <a:spcPct val="120000"/>
              </a:lnSpc>
            </a:pPr>
            <a:r>
              <a:rPr lang="fr-CA" sz="2200" dirty="0"/>
              <a:t>Une partie du code s’exécute sur le serveur tout en restant sur le client, c.-à-d. le navigateur</a:t>
            </a:r>
            <a:endParaRPr lang="fr-CA" sz="2000"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21</a:t>
            </a:fld>
            <a:endParaRPr lang="fr-FR" noProof="0"/>
          </a:p>
        </p:txBody>
      </p:sp>
    </p:spTree>
    <p:extLst>
      <p:ext uri="{BB962C8B-B14F-4D97-AF65-F5344CB8AC3E}">
        <p14:creationId xmlns:p14="http://schemas.microsoft.com/office/powerpoint/2010/main" val="284414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en-CA" altLang="fr-FR" dirty="0"/>
              <a:t>Les applications Web</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rmAutofit fontScale="92500" lnSpcReduction="10000"/>
          </a:bodyPr>
          <a:lstStyle/>
          <a:p>
            <a:pPr>
              <a:lnSpc>
                <a:spcPct val="120000"/>
              </a:lnSpc>
            </a:pPr>
            <a:r>
              <a:rPr lang="fr-CA" sz="2400" dirty="0"/>
              <a:t>La différence entre les architectures d’applications Web consiste à déterminer quelle partie du code doit s’exécuter où</a:t>
            </a:r>
          </a:p>
          <a:p>
            <a:pPr lvl="1">
              <a:lnSpc>
                <a:spcPct val="120000"/>
              </a:lnSpc>
            </a:pPr>
            <a:r>
              <a:rPr lang="fr-CA" sz="2200" dirty="0"/>
              <a:t>Applications pilotées par des serveurs</a:t>
            </a:r>
          </a:p>
          <a:p>
            <a:pPr lvl="1">
              <a:lnSpc>
                <a:spcPct val="120000"/>
              </a:lnSpc>
            </a:pPr>
            <a:r>
              <a:rPr lang="fr-CA" sz="2200" dirty="0"/>
              <a:t>Applications pilotées par des clients riches</a:t>
            </a:r>
          </a:p>
          <a:p>
            <a:pPr lvl="1">
              <a:lnSpc>
                <a:spcPct val="120000"/>
              </a:lnSpc>
            </a:pPr>
            <a:r>
              <a:rPr lang="fr-CA" sz="2200" dirty="0"/>
              <a:t>Quelque part entre ces deux</a:t>
            </a:r>
          </a:p>
          <a:p>
            <a:pPr>
              <a:lnSpc>
                <a:spcPct val="120000"/>
              </a:lnSpc>
            </a:pPr>
            <a:r>
              <a:rPr lang="fr-CA" sz="2000" dirty="0"/>
              <a:t>En parlant d’application Web dans le contexte de MVC, trois cycles de données distincts et donc trois implémentations MVC : </a:t>
            </a:r>
          </a:p>
          <a:p>
            <a:pPr lvl="1">
              <a:lnSpc>
                <a:spcPct val="120000"/>
              </a:lnSpc>
            </a:pPr>
            <a:r>
              <a:rPr lang="fr-CA" sz="1800" dirty="0"/>
              <a:t>MVC côté serveur</a:t>
            </a:r>
          </a:p>
          <a:p>
            <a:pPr lvl="1">
              <a:lnSpc>
                <a:spcPct val="120000"/>
              </a:lnSpc>
            </a:pPr>
            <a:r>
              <a:rPr lang="fr-CA" sz="1800" dirty="0"/>
              <a:t>MVC interne du navigateur</a:t>
            </a:r>
          </a:p>
          <a:p>
            <a:pPr lvl="1">
              <a:lnSpc>
                <a:spcPct val="120000"/>
              </a:lnSpc>
            </a:pPr>
            <a:r>
              <a:rPr lang="fr-CA" sz="1800" dirty="0"/>
              <a:t>MVC front end</a:t>
            </a:r>
          </a:p>
          <a:p>
            <a:pPr>
              <a:lnSpc>
                <a:spcPct val="120000"/>
              </a:lnSpc>
            </a:pPr>
            <a:r>
              <a:rPr lang="fr-CA" sz="2000" dirty="0"/>
              <a:t>Le navigateur sert de médiateur entre trois types d’interactions :</a:t>
            </a:r>
          </a:p>
          <a:p>
            <a:pPr lvl="1">
              <a:lnSpc>
                <a:spcPct val="120000"/>
              </a:lnSpc>
            </a:pPr>
            <a:r>
              <a:rPr lang="fr-CA" sz="1800" dirty="0"/>
              <a:t>Entre le code côté client (JS + HTML) et le code côté serveur</a:t>
            </a:r>
          </a:p>
          <a:p>
            <a:pPr lvl="1">
              <a:lnSpc>
                <a:spcPct val="120000"/>
              </a:lnSpc>
            </a:pPr>
            <a:r>
              <a:rPr lang="fr-CA" sz="1800" dirty="0"/>
              <a:t>Entre l’utilisateur et le code côté serveur</a:t>
            </a:r>
          </a:p>
          <a:p>
            <a:pPr lvl="1">
              <a:lnSpc>
                <a:spcPct val="120000"/>
              </a:lnSpc>
            </a:pPr>
            <a:r>
              <a:rPr lang="fr-CA" sz="1800" dirty="0"/>
              <a:t>Entre l’utilisateur et le code côté client</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22</a:t>
            </a:fld>
            <a:endParaRPr lang="fr-FR" noProof="0"/>
          </a:p>
        </p:txBody>
      </p:sp>
    </p:spTree>
    <p:extLst>
      <p:ext uri="{BB962C8B-B14F-4D97-AF65-F5344CB8AC3E}">
        <p14:creationId xmlns:p14="http://schemas.microsoft.com/office/powerpoint/2010/main" val="167025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MVC côté serveur</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rmAutofit/>
          </a:bodyPr>
          <a:lstStyle/>
          <a:p>
            <a:pPr>
              <a:lnSpc>
                <a:spcPct val="120000"/>
              </a:lnSpc>
            </a:pPr>
            <a:r>
              <a:rPr lang="fr-CA" sz="2400" dirty="0"/>
              <a:t>La première implémentation bien connue de MVC côté serveur est le modèle 2 de Sun Microsystems pour les applications Web Java</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23</a:t>
            </a:fld>
            <a:endParaRPr lang="fr-FR" noProof="0"/>
          </a:p>
        </p:txBody>
      </p:sp>
    </p:spTree>
    <p:extLst>
      <p:ext uri="{BB962C8B-B14F-4D97-AF65-F5344CB8AC3E}">
        <p14:creationId xmlns:p14="http://schemas.microsoft.com/office/powerpoint/2010/main" val="327657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MVC côté serveur</a:t>
            </a:r>
            <a:endParaRPr lang="fr-CA" i="1"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24</a:t>
            </a:fld>
            <a:endParaRPr lang="fr-FR" noProof="0"/>
          </a:p>
        </p:txBody>
      </p:sp>
      <p:pic>
        <p:nvPicPr>
          <p:cNvPr id="9218" name="Picture 2">
            <a:extLst>
              <a:ext uri="{FF2B5EF4-FFF2-40B4-BE49-F238E27FC236}">
                <a16:creationId xmlns:a16="http://schemas.microsoft.com/office/drawing/2014/main" id="{C58132F3-EC34-4264-BB24-926829B9B90D}"/>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203202" y="1477820"/>
            <a:ext cx="8626764" cy="500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7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MVC côté serveur</a:t>
            </a:r>
            <a:endParaRPr lang="fr-CA" i="1" dirty="0"/>
          </a:p>
        </p:txBody>
      </p:sp>
      <p:sp>
        <p:nvSpPr>
          <p:cNvPr id="3" name="Espace réservé du contenu 2"/>
          <p:cNvSpPr>
            <a:spLocks noGrp="1"/>
          </p:cNvSpPr>
          <p:nvPr>
            <p:ph idx="1"/>
            <p:custDataLst>
              <p:tags r:id="rId2"/>
            </p:custDataLst>
          </p:nvPr>
        </p:nvSpPr>
        <p:spPr>
          <a:xfrm>
            <a:off x="531093" y="1667534"/>
            <a:ext cx="8151091" cy="4917995"/>
          </a:xfrm>
        </p:spPr>
        <p:txBody>
          <a:bodyPr>
            <a:noAutofit/>
          </a:bodyPr>
          <a:lstStyle/>
          <a:p>
            <a:pPr>
              <a:lnSpc>
                <a:spcPct val="120000"/>
              </a:lnSpc>
            </a:pPr>
            <a:r>
              <a:rPr lang="fr-CA" sz="2200" dirty="0"/>
              <a:t>Ce MVC est très similaire au MVC classique, mais il existe des complications supplémentaires dues au fait que le temps de cycle du flux de données augmente de façon exponentielle lorsque les données franchissent les frontières du client et du serveur</a:t>
            </a:r>
          </a:p>
          <a:p>
            <a:pPr>
              <a:lnSpc>
                <a:spcPct val="120000"/>
              </a:lnSpc>
            </a:pPr>
            <a:r>
              <a:rPr lang="fr-CA" sz="2200" dirty="0"/>
              <a:t>Quelques remarques</a:t>
            </a:r>
          </a:p>
          <a:p>
            <a:pPr lvl="1">
              <a:lnSpc>
                <a:spcPct val="120000"/>
              </a:lnSpc>
            </a:pPr>
            <a:r>
              <a:rPr lang="fr-CA" sz="2000" dirty="0"/>
              <a:t>MVC bureau a deux cycles de données tandis que MVC Web a trois cycles de données</a:t>
            </a:r>
          </a:p>
          <a:p>
            <a:pPr lvl="1">
              <a:lnSpc>
                <a:spcPct val="120000"/>
              </a:lnSpc>
            </a:pPr>
            <a:r>
              <a:rPr lang="fr-CA" sz="2000" dirty="0"/>
              <a:t>Il existe deux cycles d’affichage</a:t>
            </a:r>
          </a:p>
          <a:p>
            <a:pPr lvl="2">
              <a:lnSpc>
                <a:spcPct val="120000"/>
              </a:lnSpc>
            </a:pPr>
            <a:r>
              <a:rPr lang="fr-CA" sz="1800" dirty="0"/>
              <a:t>Le premier est un cycle d’affichage client tel qu’un évènement de défilement, des entrées au clavier, </a:t>
            </a:r>
            <a:r>
              <a:rPr lang="fr-CA" sz="1800" dirty="0" err="1"/>
              <a:t>etc</a:t>
            </a:r>
            <a:endParaRPr lang="fr-CA" sz="1800" dirty="0"/>
          </a:p>
          <a:p>
            <a:pPr lvl="2">
              <a:lnSpc>
                <a:spcPct val="120000"/>
              </a:lnSpc>
            </a:pPr>
            <a:r>
              <a:rPr lang="fr-CA" sz="1800" dirty="0"/>
              <a:t>Le deuxième est un cycle d’affichage serveur tel que l’actualisation de la page, l’activation d’un lien hypertexte, etc.</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25</a:t>
            </a:fld>
            <a:endParaRPr lang="fr-FR" noProof="0"/>
          </a:p>
        </p:txBody>
      </p:sp>
    </p:spTree>
    <p:extLst>
      <p:ext uri="{BB962C8B-B14F-4D97-AF65-F5344CB8AC3E}">
        <p14:creationId xmlns:p14="http://schemas.microsoft.com/office/powerpoint/2010/main" val="206343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MVC côté serveur</a:t>
            </a:r>
            <a:endParaRPr lang="fr-CA" i="1" dirty="0"/>
          </a:p>
        </p:txBody>
      </p:sp>
      <p:sp>
        <p:nvSpPr>
          <p:cNvPr id="3" name="Espace réservé du contenu 2"/>
          <p:cNvSpPr>
            <a:spLocks noGrp="1"/>
          </p:cNvSpPr>
          <p:nvPr>
            <p:ph idx="1"/>
            <p:custDataLst>
              <p:tags r:id="rId2"/>
            </p:custDataLst>
          </p:nvPr>
        </p:nvSpPr>
        <p:spPr>
          <a:xfrm>
            <a:off x="531093" y="1667536"/>
            <a:ext cx="8151091" cy="4123667"/>
          </a:xfrm>
        </p:spPr>
        <p:txBody>
          <a:bodyPr>
            <a:noAutofit/>
          </a:bodyPr>
          <a:lstStyle/>
          <a:p>
            <a:pPr lvl="1">
              <a:lnSpc>
                <a:spcPct val="120000"/>
              </a:lnSpc>
            </a:pPr>
            <a:r>
              <a:rPr lang="fr-CA" sz="2000" dirty="0"/>
              <a:t>Cycle de modèle qui a une complexité supplémentaire, car il passe la frontière client-serveur</a:t>
            </a:r>
          </a:p>
          <a:p>
            <a:pPr lvl="1">
              <a:lnSpc>
                <a:spcPct val="120000"/>
              </a:lnSpc>
            </a:pPr>
            <a:r>
              <a:rPr lang="fr-CA" sz="2000" dirty="0"/>
              <a:t>Font Controller: un composant généralement fourni par la pile technologique sous-jacente pour gérer la distribution des requêtes HTTP (voir notes de cours des séances précédentes)</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26</a:t>
            </a:fld>
            <a:endParaRPr lang="fr-FR" noProof="0"/>
          </a:p>
        </p:txBody>
      </p:sp>
    </p:spTree>
    <p:extLst>
      <p:ext uri="{BB962C8B-B14F-4D97-AF65-F5344CB8AC3E}">
        <p14:creationId xmlns:p14="http://schemas.microsoft.com/office/powerpoint/2010/main" val="39830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Aller au-delà du côté serveur</a:t>
            </a:r>
            <a:endParaRPr lang="fr-CA" i="1" dirty="0"/>
          </a:p>
        </p:txBody>
      </p:sp>
      <p:sp>
        <p:nvSpPr>
          <p:cNvPr id="3" name="Espace réservé du contenu 2"/>
          <p:cNvSpPr>
            <a:spLocks noGrp="1"/>
          </p:cNvSpPr>
          <p:nvPr>
            <p:ph idx="1"/>
            <p:custDataLst>
              <p:tags r:id="rId2"/>
            </p:custDataLst>
          </p:nvPr>
        </p:nvSpPr>
        <p:spPr>
          <a:xfrm>
            <a:off x="531093" y="1667536"/>
            <a:ext cx="8151091" cy="4945703"/>
          </a:xfrm>
        </p:spPr>
        <p:txBody>
          <a:bodyPr>
            <a:noAutofit/>
          </a:bodyPr>
          <a:lstStyle/>
          <a:p>
            <a:pPr>
              <a:lnSpc>
                <a:spcPct val="120000"/>
              </a:lnSpc>
            </a:pPr>
            <a:r>
              <a:rPr lang="fr-CA" sz="2200" dirty="0"/>
              <a:t>Presque tous les navigateurs ont commencé à proposer des moteurs JavaScript</a:t>
            </a:r>
          </a:p>
          <a:p>
            <a:pPr>
              <a:lnSpc>
                <a:spcPct val="120000"/>
              </a:lnSpc>
            </a:pPr>
            <a:r>
              <a:rPr lang="fr-CA" sz="2200" dirty="0"/>
              <a:t>C’est l’AJAX qui a changé le cours des applications web</a:t>
            </a:r>
          </a:p>
          <a:p>
            <a:pPr>
              <a:lnSpc>
                <a:spcPct val="120000"/>
              </a:lnSpc>
            </a:pPr>
            <a:r>
              <a:rPr lang="fr-CA" sz="2200" dirty="0"/>
              <a:t>Google a été le premier à le maîtriser avec sa messagerie et ses applications cartographiques</a:t>
            </a:r>
          </a:p>
          <a:p>
            <a:pPr>
              <a:lnSpc>
                <a:spcPct val="120000"/>
              </a:lnSpc>
            </a:pPr>
            <a:r>
              <a:rPr lang="fr-CA" sz="2200" dirty="0"/>
              <a:t>C’est le monde du MVC côté serveur générant HTML + JavaScript</a:t>
            </a:r>
          </a:p>
          <a:p>
            <a:pPr>
              <a:lnSpc>
                <a:spcPct val="120000"/>
              </a:lnSpc>
            </a:pPr>
            <a:r>
              <a:rPr lang="fr-CA" sz="2200" dirty="0"/>
              <a:t>Le code JS est saupoudré sur les pages</a:t>
            </a:r>
          </a:p>
          <a:p>
            <a:pPr>
              <a:lnSpc>
                <a:spcPct val="120000"/>
              </a:lnSpc>
            </a:pPr>
            <a:r>
              <a:rPr lang="fr-CA" sz="2200" dirty="0"/>
              <a:t>JavaScript est principalement utilisé pour améliorer l’expérience utilisateur en réduisant les cycles d’affichage du serveur</a:t>
            </a:r>
          </a:p>
          <a:p>
            <a:pPr>
              <a:lnSpc>
                <a:spcPct val="120000"/>
              </a:lnSpc>
            </a:pPr>
            <a:r>
              <a:rPr lang="fr-CA" sz="2200" dirty="0"/>
              <a:t>Des choses comme la soumission de formulaire, la validation d'entrée, etc. sont gérées par le code côté client</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27</a:t>
            </a:fld>
            <a:endParaRPr lang="fr-FR" noProof="0"/>
          </a:p>
        </p:txBody>
      </p:sp>
    </p:spTree>
    <p:extLst>
      <p:ext uri="{BB962C8B-B14F-4D97-AF65-F5344CB8AC3E}">
        <p14:creationId xmlns:p14="http://schemas.microsoft.com/office/powerpoint/2010/main" val="30669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Aller au-delà du côté serveur</a:t>
            </a:r>
            <a:endParaRPr lang="fr-CA" i="1"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28</a:t>
            </a:fld>
            <a:endParaRPr lang="fr-FR" noProof="0"/>
          </a:p>
        </p:txBody>
      </p:sp>
      <p:pic>
        <p:nvPicPr>
          <p:cNvPr id="10242" name="Picture 2">
            <a:extLst>
              <a:ext uri="{FF2B5EF4-FFF2-40B4-BE49-F238E27FC236}">
                <a16:creationId xmlns:a16="http://schemas.microsoft.com/office/drawing/2014/main" id="{B10D655A-B12D-413B-92B0-DA82F2EE6C49}"/>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212439" y="1459347"/>
            <a:ext cx="8663709" cy="510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5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17055" y="256309"/>
            <a:ext cx="8229600" cy="1066800"/>
          </a:xfrm>
        </p:spPr>
        <p:txBody>
          <a:bodyPr>
            <a:normAutofit/>
          </a:bodyPr>
          <a:lstStyle/>
          <a:p>
            <a:r>
              <a:rPr lang="fr-CA" altLang="fr-FR" dirty="0"/>
              <a:t>Aller au-delà du côté serveur</a:t>
            </a:r>
            <a:endParaRPr lang="fr-CA" i="1" dirty="0"/>
          </a:p>
        </p:txBody>
      </p:sp>
      <p:sp>
        <p:nvSpPr>
          <p:cNvPr id="3" name="Espace réservé du contenu 2"/>
          <p:cNvSpPr>
            <a:spLocks noGrp="1"/>
          </p:cNvSpPr>
          <p:nvPr>
            <p:ph idx="1"/>
            <p:custDataLst>
              <p:tags r:id="rId2"/>
            </p:custDataLst>
          </p:nvPr>
        </p:nvSpPr>
        <p:spPr>
          <a:xfrm>
            <a:off x="503384" y="1104115"/>
            <a:ext cx="8151091" cy="5573776"/>
          </a:xfrm>
        </p:spPr>
        <p:txBody>
          <a:bodyPr>
            <a:noAutofit/>
          </a:bodyPr>
          <a:lstStyle/>
          <a:p>
            <a:pPr>
              <a:lnSpc>
                <a:spcPct val="120000"/>
              </a:lnSpc>
            </a:pPr>
            <a:r>
              <a:rPr lang="fr-CA" sz="2200" dirty="0"/>
              <a:t>C’est l’architecture la plus répandue dans l’histoire des applications Web</a:t>
            </a:r>
          </a:p>
          <a:p>
            <a:pPr>
              <a:lnSpc>
                <a:spcPct val="120000"/>
              </a:lnSpc>
            </a:pPr>
            <a:r>
              <a:rPr lang="fr-CA" sz="2200" dirty="0"/>
              <a:t>La plupart des applications B2C, des sites Web optimisés pour le référencement, en particulier ceux construits avec un CMS - les systèmes de gestion de contenu l’utilisent tous</a:t>
            </a:r>
          </a:p>
          <a:p>
            <a:pPr>
              <a:lnSpc>
                <a:spcPct val="120000"/>
              </a:lnSpc>
            </a:pPr>
            <a:r>
              <a:rPr lang="fr-CA" sz="2200" dirty="0"/>
              <a:t>La quantité de code côté client dépend des besoins de l’application</a:t>
            </a:r>
          </a:p>
          <a:p>
            <a:pPr>
              <a:lnSpc>
                <a:spcPct val="120000"/>
              </a:lnSpc>
            </a:pPr>
            <a:r>
              <a:rPr lang="fr-CA" sz="2200" dirty="0"/>
              <a:t>Cette architecture en tant que telle n’a jamais vraiment été standardisée et n’a donc pas de nom</a:t>
            </a:r>
          </a:p>
          <a:p>
            <a:pPr>
              <a:lnSpc>
                <a:spcPct val="120000"/>
              </a:lnSpc>
            </a:pPr>
            <a:r>
              <a:rPr lang="fr-CA" sz="2200" dirty="0"/>
              <a:t>Elle a évolué dans un style incrémental et est toujours considérée comme une extension du Web MVC</a:t>
            </a:r>
          </a:p>
          <a:p>
            <a:pPr>
              <a:lnSpc>
                <a:spcPct val="120000"/>
              </a:lnSpc>
            </a:pPr>
            <a:r>
              <a:rPr lang="fr-CA" sz="2200" dirty="0"/>
              <a:t>ASP.NET MVC, Java Struts, Python Django, Ruby ROR, PHP </a:t>
            </a:r>
            <a:r>
              <a:rPr lang="fr-CA" sz="2200" dirty="0" err="1"/>
              <a:t>CodeIgniter</a:t>
            </a:r>
            <a:r>
              <a:rPr lang="fr-CA" sz="2200" dirty="0"/>
              <a:t> sont quelques-uns des </a:t>
            </a:r>
            <a:r>
              <a:rPr lang="en-CA" sz="2200" dirty="0"/>
              <a:t>frameworks</a:t>
            </a:r>
            <a:r>
              <a:rPr lang="fr-CA" sz="2200" dirty="0"/>
              <a:t> largement utilisés qui font un usage intensif de MVC côté serveur ou Web MVC</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29</a:t>
            </a:fld>
            <a:endParaRPr lang="fr-FR" noProof="0"/>
          </a:p>
        </p:txBody>
      </p:sp>
    </p:spTree>
    <p:extLst>
      <p:ext uri="{BB962C8B-B14F-4D97-AF65-F5344CB8AC3E}">
        <p14:creationId xmlns:p14="http://schemas.microsoft.com/office/powerpoint/2010/main" val="273462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401783" y="394855"/>
            <a:ext cx="8229600" cy="1066800"/>
          </a:xfrm>
        </p:spPr>
        <p:txBody>
          <a:bodyPr/>
          <a:lstStyle/>
          <a:p>
            <a:r>
              <a:rPr lang="fr-CA" dirty="0"/>
              <a:t>Comment sommes-nous arrivés ici ?</a:t>
            </a:r>
          </a:p>
        </p:txBody>
      </p:sp>
      <p:pic>
        <p:nvPicPr>
          <p:cNvPr id="1026" name="Picture 2">
            <a:extLst>
              <a:ext uri="{FF2B5EF4-FFF2-40B4-BE49-F238E27FC236}">
                <a16:creationId xmlns:a16="http://schemas.microsoft.com/office/drawing/2014/main" id="{C635CE6C-49C1-4DF0-A100-5CB067442FDB}"/>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491" y="1429327"/>
            <a:ext cx="8525164"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6">
            <a:extLst>
              <a:ext uri="{FF2B5EF4-FFF2-40B4-BE49-F238E27FC236}">
                <a16:creationId xmlns:a16="http://schemas.microsoft.com/office/drawing/2014/main" id="{D2741274-F96E-413C-B4A9-4027ED3B4B8D}"/>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a:t>
            </a:fld>
            <a:endParaRPr lang="fr-FR" noProof="0"/>
          </a:p>
        </p:txBody>
      </p:sp>
    </p:spTree>
    <p:extLst>
      <p:ext uri="{BB962C8B-B14F-4D97-AF65-F5344CB8AC3E}">
        <p14:creationId xmlns:p14="http://schemas.microsoft.com/office/powerpoint/2010/main" val="27093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altLang="fr-FR" dirty="0"/>
              <a:t>Architecture d’application Internet riche</a:t>
            </a:r>
            <a:endParaRPr lang="fr-CA" i="1" dirty="0"/>
          </a:p>
        </p:txBody>
      </p:sp>
      <p:sp>
        <p:nvSpPr>
          <p:cNvPr id="3" name="Espace réservé du contenu 2"/>
          <p:cNvSpPr>
            <a:spLocks noGrp="1"/>
          </p:cNvSpPr>
          <p:nvPr>
            <p:ph idx="1"/>
            <p:custDataLst>
              <p:tags r:id="rId2"/>
            </p:custDataLst>
          </p:nvPr>
        </p:nvSpPr>
        <p:spPr>
          <a:xfrm>
            <a:off x="531093" y="1667536"/>
            <a:ext cx="8151091" cy="4945703"/>
          </a:xfrm>
        </p:spPr>
        <p:txBody>
          <a:bodyPr>
            <a:noAutofit/>
          </a:bodyPr>
          <a:lstStyle/>
          <a:p>
            <a:pPr>
              <a:lnSpc>
                <a:spcPct val="120000"/>
              </a:lnSpc>
            </a:pPr>
            <a:r>
              <a:rPr lang="fr-CA" sz="2200" dirty="0"/>
              <a:t>Les architectures front end contemporaines se résolvent autour de la création d’application internet riche</a:t>
            </a:r>
          </a:p>
          <a:p>
            <a:pPr>
              <a:lnSpc>
                <a:spcPct val="120000"/>
              </a:lnSpc>
            </a:pPr>
            <a:r>
              <a:rPr lang="fr-CA" sz="2200" dirty="0"/>
              <a:t>C’est une catégorie d’applications où elles dépendent fortement du code côté client et leur expérience utilisateur est très proche de celle d’une application de bureau</a:t>
            </a:r>
          </a:p>
          <a:p>
            <a:pPr>
              <a:lnSpc>
                <a:spcPct val="120000"/>
              </a:lnSpc>
            </a:pPr>
            <a:r>
              <a:rPr lang="fr-CA" sz="2200" dirty="0"/>
              <a:t>Elles sont principalement construites à l’aide de frameworks prenant en charge SPA ( Single Page Application) </a:t>
            </a:r>
          </a:p>
          <a:p>
            <a:pPr>
              <a:lnSpc>
                <a:spcPct val="120000"/>
              </a:lnSpc>
            </a:pPr>
            <a:r>
              <a:rPr lang="fr-CA" sz="2200" dirty="0"/>
              <a:t>Il n’y a généralement qu’une seule page HTML initiale, puis le code côté client et les solutions de routage sont utilisées pour afficher les pages suivantes</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30</a:t>
            </a:fld>
            <a:endParaRPr lang="fr-FR" noProof="0"/>
          </a:p>
        </p:txBody>
      </p:sp>
    </p:spTree>
    <p:extLst>
      <p:ext uri="{BB962C8B-B14F-4D97-AF65-F5344CB8AC3E}">
        <p14:creationId xmlns:p14="http://schemas.microsoft.com/office/powerpoint/2010/main" val="264589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altLang="fr-FR" dirty="0"/>
              <a:t>Architecture d’application Internet riche</a:t>
            </a:r>
            <a:endParaRPr lang="fr-CA" i="1"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31</a:t>
            </a:fld>
            <a:endParaRPr lang="fr-FR" noProof="0"/>
          </a:p>
        </p:txBody>
      </p:sp>
      <p:pic>
        <p:nvPicPr>
          <p:cNvPr id="11266" name="Picture 2">
            <a:extLst>
              <a:ext uri="{FF2B5EF4-FFF2-40B4-BE49-F238E27FC236}">
                <a16:creationId xmlns:a16="http://schemas.microsoft.com/office/drawing/2014/main" id="{D552002B-45BE-4B0F-BCD3-C5C692EBBD4F}"/>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50983" y="1505528"/>
            <a:ext cx="8451272" cy="4999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01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altLang="fr-FR" dirty="0"/>
              <a:t>Architecture d’application Internet riche</a:t>
            </a:r>
            <a:endParaRPr lang="fr-CA" i="1" dirty="0"/>
          </a:p>
        </p:txBody>
      </p:sp>
      <p:sp>
        <p:nvSpPr>
          <p:cNvPr id="3" name="Espace réservé du contenu 2"/>
          <p:cNvSpPr>
            <a:spLocks noGrp="1"/>
          </p:cNvSpPr>
          <p:nvPr>
            <p:ph idx="1"/>
            <p:custDataLst>
              <p:tags r:id="rId2"/>
            </p:custDataLst>
          </p:nvPr>
        </p:nvSpPr>
        <p:spPr>
          <a:xfrm>
            <a:off x="531093" y="1667536"/>
            <a:ext cx="8151091" cy="4945703"/>
          </a:xfrm>
        </p:spPr>
        <p:txBody>
          <a:bodyPr>
            <a:noAutofit/>
          </a:bodyPr>
          <a:lstStyle/>
          <a:p>
            <a:pPr>
              <a:lnSpc>
                <a:spcPct val="120000"/>
              </a:lnSpc>
            </a:pPr>
            <a:r>
              <a:rPr lang="fr-CA" sz="2200" i="1" dirty="0"/>
              <a:t>Controller</a:t>
            </a:r>
            <a:r>
              <a:rPr lang="fr-CA" sz="2200" dirty="0"/>
              <a:t> et </a:t>
            </a:r>
            <a:r>
              <a:rPr lang="fr-CA" sz="2200" i="1" dirty="0"/>
              <a:t>View</a:t>
            </a:r>
            <a:r>
              <a:rPr lang="fr-CA" sz="2200" dirty="0"/>
              <a:t> sont toujours présents, mais amincis ayant leurs rôles considérablement allégés</a:t>
            </a:r>
          </a:p>
          <a:p>
            <a:pPr>
              <a:lnSpc>
                <a:spcPct val="120000"/>
              </a:lnSpc>
            </a:pPr>
            <a:r>
              <a:rPr lang="fr-CA" sz="2200" dirty="0"/>
              <a:t>Le back end est principalement piloté par l’API</a:t>
            </a:r>
          </a:p>
          <a:p>
            <a:pPr>
              <a:lnSpc>
                <a:spcPct val="120000"/>
              </a:lnSpc>
            </a:pPr>
            <a:r>
              <a:rPr lang="fr-CA" sz="2200" i="1" dirty="0"/>
              <a:t>View</a:t>
            </a:r>
            <a:r>
              <a:rPr lang="fr-CA" sz="2200" dirty="0"/>
              <a:t> se limite à la production de JSON et </a:t>
            </a:r>
            <a:r>
              <a:rPr lang="fr-CA" sz="2200" i="1" dirty="0"/>
              <a:t>Controller</a:t>
            </a:r>
            <a:r>
              <a:rPr lang="fr-CA" sz="2200" dirty="0"/>
              <a:t> est responsable de l’orchestration des demandes entrantes et de leur association au workflow métier approprié</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32</a:t>
            </a:fld>
            <a:endParaRPr lang="fr-FR" noProof="0"/>
          </a:p>
        </p:txBody>
      </p:sp>
    </p:spTree>
    <p:extLst>
      <p:ext uri="{BB962C8B-B14F-4D97-AF65-F5344CB8AC3E}">
        <p14:creationId xmlns:p14="http://schemas.microsoft.com/office/powerpoint/2010/main" val="26315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Patrons d’interface utilisateur Web</a:t>
            </a:r>
            <a:endParaRPr lang="fr-CA" i="1"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33</a:t>
            </a:fld>
            <a:endParaRPr lang="fr-FR" noProof="0"/>
          </a:p>
        </p:txBody>
      </p:sp>
      <p:pic>
        <p:nvPicPr>
          <p:cNvPr id="12290" name="Picture 2">
            <a:extLst>
              <a:ext uri="{FF2B5EF4-FFF2-40B4-BE49-F238E27FC236}">
                <a16:creationId xmlns:a16="http://schemas.microsoft.com/office/drawing/2014/main" id="{66AB7828-F47B-4FC1-928B-A86106174AF0}"/>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0" y="1477818"/>
            <a:ext cx="9144000" cy="563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altLang="fr-FR" dirty="0"/>
              <a:t>Patrons d’interface utilisateur Web</a:t>
            </a:r>
            <a:endParaRPr lang="fr-CA" i="1" dirty="0"/>
          </a:p>
        </p:txBody>
      </p:sp>
      <p:sp>
        <p:nvSpPr>
          <p:cNvPr id="3" name="Espace réservé du contenu 2"/>
          <p:cNvSpPr>
            <a:spLocks noGrp="1"/>
          </p:cNvSpPr>
          <p:nvPr>
            <p:ph idx="1"/>
            <p:custDataLst>
              <p:tags r:id="rId2"/>
            </p:custDataLst>
          </p:nvPr>
        </p:nvSpPr>
        <p:spPr>
          <a:xfrm>
            <a:off x="531093" y="1667536"/>
            <a:ext cx="8151091" cy="4945703"/>
          </a:xfrm>
        </p:spPr>
        <p:txBody>
          <a:bodyPr>
            <a:noAutofit/>
          </a:bodyPr>
          <a:lstStyle/>
          <a:p>
            <a:pPr>
              <a:lnSpc>
                <a:spcPct val="120000"/>
              </a:lnSpc>
            </a:pPr>
            <a:r>
              <a:rPr lang="fr-CA" sz="2000" dirty="0"/>
              <a:t>Les patrons évolutifs sont simplement une extension du MVC côté serveur</a:t>
            </a:r>
          </a:p>
          <a:p>
            <a:pPr>
              <a:lnSpc>
                <a:spcPct val="120000"/>
              </a:lnSpc>
            </a:pPr>
            <a:r>
              <a:rPr lang="fr-CA" sz="2000" dirty="0"/>
              <a:t>Ils n’essaient vraiment pas de casser la roue ou d’inventer quelque chose de complètement nouveau</a:t>
            </a:r>
          </a:p>
          <a:p>
            <a:pPr>
              <a:lnSpc>
                <a:spcPct val="120000"/>
              </a:lnSpc>
            </a:pPr>
            <a:r>
              <a:rPr lang="fr-CA" sz="2000" dirty="0"/>
              <a:t>Ils complètent les applications existantes en améliorant leur expérience utilisateur étape par étape</a:t>
            </a:r>
          </a:p>
          <a:p>
            <a:pPr>
              <a:lnSpc>
                <a:spcPct val="120000"/>
              </a:lnSpc>
            </a:pPr>
            <a:r>
              <a:rPr lang="fr-CA" sz="2000" dirty="0"/>
              <a:t>Les patrons révolutionnaires sont ces idées qui séparent le développement d’applications front end des workflows pilotés par le serveur</a:t>
            </a:r>
          </a:p>
          <a:p>
            <a:pPr>
              <a:lnSpc>
                <a:spcPct val="120000"/>
              </a:lnSpc>
            </a:pPr>
            <a:r>
              <a:rPr lang="fr-CA" sz="2000" dirty="0"/>
              <a:t>Leur arrivée marque l’importance des applications SPA</a:t>
            </a:r>
          </a:p>
          <a:p>
            <a:pPr>
              <a:lnSpc>
                <a:spcPct val="120000"/>
              </a:lnSpc>
            </a:pPr>
            <a:r>
              <a:rPr lang="fr-CA" sz="2000" dirty="0"/>
              <a:t>Les patrons contemporains sont comme une deuxième révision de ces modèles révolutionnaires et une tendance générale vers laquelle se dirige la communauté front end</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34</a:t>
            </a:fld>
            <a:endParaRPr lang="fr-FR" noProof="0"/>
          </a:p>
        </p:txBody>
      </p:sp>
    </p:spTree>
    <p:extLst>
      <p:ext uri="{BB962C8B-B14F-4D97-AF65-F5344CB8AC3E}">
        <p14:creationId xmlns:p14="http://schemas.microsoft.com/office/powerpoint/2010/main" val="199213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Codes infusés de DOM</a:t>
            </a:r>
          </a:p>
        </p:txBody>
      </p:sp>
      <p:sp>
        <p:nvSpPr>
          <p:cNvPr id="3" name="Espace réservé du contenu 2"/>
          <p:cNvSpPr>
            <a:spLocks noGrp="1"/>
          </p:cNvSpPr>
          <p:nvPr>
            <p:ph idx="1"/>
            <p:custDataLst>
              <p:tags r:id="rId2"/>
            </p:custDataLst>
          </p:nvPr>
        </p:nvSpPr>
        <p:spPr>
          <a:xfrm>
            <a:off x="531093" y="1667536"/>
            <a:ext cx="8151091" cy="4945703"/>
          </a:xfrm>
        </p:spPr>
        <p:txBody>
          <a:bodyPr>
            <a:noAutofit/>
          </a:bodyPr>
          <a:lstStyle/>
          <a:p>
            <a:pPr>
              <a:lnSpc>
                <a:spcPct val="120000"/>
              </a:lnSpc>
            </a:pPr>
            <a:r>
              <a:rPr lang="fr-CA" sz="2400" dirty="0"/>
              <a:t>jQuery a été conçu pour simplifier la manipulation du DOM lorsque les navigateurs présentaient trop d’incohérences</a:t>
            </a:r>
          </a:p>
          <a:p>
            <a:pPr>
              <a:lnSpc>
                <a:spcPct val="120000"/>
              </a:lnSpc>
            </a:pPr>
            <a:r>
              <a:rPr lang="fr-CA" sz="2400" dirty="0"/>
              <a:t>Il a fourni une API indépendante du navigateur</a:t>
            </a:r>
          </a:p>
          <a:p>
            <a:pPr>
              <a:lnSpc>
                <a:spcPct val="120000"/>
              </a:lnSpc>
            </a:pPr>
            <a:r>
              <a:rPr lang="fr-CA" sz="2400" dirty="0"/>
              <a:t>jQuery a simplifié les API DOM à un point tel qu’il était difficile de les distinguer des API des langage normaux</a:t>
            </a:r>
          </a:p>
          <a:p>
            <a:pPr>
              <a:lnSpc>
                <a:spcPct val="120000"/>
              </a:lnSpc>
            </a:pPr>
            <a:r>
              <a:rPr lang="fr-CA" sz="2400" dirty="0"/>
              <a:t>Cela a permis aux développeurs de mélanger littéralement l’API DOM (la couche </a:t>
            </a:r>
            <a:r>
              <a:rPr lang="fr-CA" sz="2400" i="1" dirty="0"/>
              <a:t>View</a:t>
            </a:r>
            <a:r>
              <a:rPr lang="fr-CA" sz="2400" dirty="0"/>
              <a:t>) avec la logique métier (</a:t>
            </a:r>
            <a:r>
              <a:rPr lang="fr-CA" sz="2400" i="1" dirty="0"/>
              <a:t>Model</a:t>
            </a:r>
            <a:r>
              <a:rPr lang="fr-CA" sz="2400" dirty="0"/>
              <a:t>)</a:t>
            </a:r>
          </a:p>
          <a:p>
            <a:pPr>
              <a:lnSpc>
                <a:spcPct val="120000"/>
              </a:lnSpc>
            </a:pPr>
            <a:r>
              <a:rPr lang="fr-CA" sz="2400" dirty="0"/>
              <a:t>Il est toujours dans le contexte du même MVC côté serveur</a:t>
            </a:r>
          </a:p>
          <a:p>
            <a:pPr lvl="1">
              <a:lnSpc>
                <a:spcPct val="120000"/>
              </a:lnSpc>
            </a:pPr>
            <a:r>
              <a:rPr lang="fr-CA" sz="2000" dirty="0"/>
              <a:t>Le contrôle global des vues/pages est toujours piloté par le code côté serveur</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35</a:t>
            </a:fld>
            <a:endParaRPr lang="fr-FR" noProof="0"/>
          </a:p>
        </p:txBody>
      </p:sp>
    </p:spTree>
    <p:extLst>
      <p:ext uri="{BB962C8B-B14F-4D97-AF65-F5344CB8AC3E}">
        <p14:creationId xmlns:p14="http://schemas.microsoft.com/office/powerpoint/2010/main" val="300682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50" y="551873"/>
            <a:ext cx="3791527" cy="1212272"/>
          </a:xfrm>
        </p:spPr>
        <p:txBody>
          <a:bodyPr>
            <a:normAutofit fontScale="90000"/>
          </a:bodyPr>
          <a:lstStyle/>
          <a:p>
            <a:r>
              <a:rPr lang="fr-CA" dirty="0"/>
              <a:t>Codes infusés de DOM</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36</a:t>
            </a:fld>
            <a:endParaRPr lang="fr-FR" noProof="0"/>
          </a:p>
        </p:txBody>
      </p:sp>
      <p:pic>
        <p:nvPicPr>
          <p:cNvPr id="13314" name="Picture 2">
            <a:extLst>
              <a:ext uri="{FF2B5EF4-FFF2-40B4-BE49-F238E27FC236}">
                <a16:creationId xmlns:a16="http://schemas.microsoft.com/office/drawing/2014/main" id="{791490B3-217E-4049-A690-C2137617FB88}"/>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94243" y="2118302"/>
            <a:ext cx="3838575" cy="11620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3C90ED9-98EE-4909-97AB-512C4AF124BF}"/>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4348264" y="193967"/>
            <a:ext cx="4795736" cy="596364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5D5DD10-89E9-4FD3-9720-D87E42E0B7C1}"/>
              </a:ext>
            </a:extLst>
          </p:cNvPr>
          <p:cNvSpPr txBox="1"/>
          <p:nvPr>
            <p:custDataLst>
              <p:tags r:id="rId5"/>
            </p:custDataLst>
          </p:nvPr>
        </p:nvSpPr>
        <p:spPr>
          <a:xfrm>
            <a:off x="878241" y="1799715"/>
            <a:ext cx="1271502" cy="369332"/>
          </a:xfrm>
          <a:prstGeom prst="rect">
            <a:avLst/>
          </a:prstGeom>
          <a:noFill/>
        </p:spPr>
        <p:txBody>
          <a:bodyPr wrap="none" rtlCol="0">
            <a:spAutoFit/>
          </a:bodyPr>
          <a:lstStyle/>
          <a:p>
            <a:r>
              <a:rPr lang="fr-CA" dirty="0"/>
              <a:t>Code HTML</a:t>
            </a:r>
          </a:p>
        </p:txBody>
      </p:sp>
      <p:sp>
        <p:nvSpPr>
          <p:cNvPr id="12" name="Espace réservé du contenu 2">
            <a:extLst>
              <a:ext uri="{FF2B5EF4-FFF2-40B4-BE49-F238E27FC236}">
                <a16:creationId xmlns:a16="http://schemas.microsoft.com/office/drawing/2014/main" id="{2B370651-FB2E-4544-83FE-5DD85902C0A7}"/>
              </a:ext>
            </a:extLst>
          </p:cNvPr>
          <p:cNvSpPr>
            <a:spLocks noGrp="1"/>
          </p:cNvSpPr>
          <p:nvPr>
            <p:ph idx="1"/>
            <p:custDataLst>
              <p:tags r:id="rId6"/>
            </p:custDataLst>
          </p:nvPr>
        </p:nvSpPr>
        <p:spPr>
          <a:xfrm>
            <a:off x="-116733" y="3535247"/>
            <a:ext cx="4533091" cy="2923921"/>
          </a:xfrm>
        </p:spPr>
        <p:txBody>
          <a:bodyPr>
            <a:noAutofit/>
          </a:bodyPr>
          <a:lstStyle/>
          <a:p>
            <a:pPr>
              <a:lnSpc>
                <a:spcPct val="120000"/>
              </a:lnSpc>
            </a:pPr>
            <a:r>
              <a:rPr lang="fr-CA" sz="2000" dirty="0"/>
              <a:t>Model , View et Presenter/Controller sont en quelque sorte réduits en une seule structure de code monolithique</a:t>
            </a:r>
          </a:p>
          <a:p>
            <a:pPr>
              <a:lnSpc>
                <a:spcPct val="120000"/>
              </a:lnSpc>
            </a:pPr>
            <a:r>
              <a:rPr lang="fr-CA" sz="2000" dirty="0"/>
              <a:t>Le code pour interagir avec DOM est succinctement infusé avec le reste de la logique de l'application</a:t>
            </a:r>
          </a:p>
        </p:txBody>
      </p:sp>
    </p:spTree>
    <p:extLst>
      <p:ext uri="{BB962C8B-B14F-4D97-AF65-F5344CB8AC3E}">
        <p14:creationId xmlns:p14="http://schemas.microsoft.com/office/powerpoint/2010/main" val="37039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Backbone.js — MV*</a:t>
            </a:r>
          </a:p>
        </p:txBody>
      </p:sp>
      <p:sp>
        <p:nvSpPr>
          <p:cNvPr id="3" name="Espace réservé du contenu 2"/>
          <p:cNvSpPr>
            <a:spLocks noGrp="1"/>
          </p:cNvSpPr>
          <p:nvPr>
            <p:ph idx="1"/>
            <p:custDataLst>
              <p:tags r:id="rId2"/>
            </p:custDataLst>
          </p:nvPr>
        </p:nvSpPr>
        <p:spPr>
          <a:xfrm>
            <a:off x="511637" y="1482712"/>
            <a:ext cx="8151091" cy="1727419"/>
          </a:xfrm>
        </p:spPr>
        <p:txBody>
          <a:bodyPr>
            <a:noAutofit/>
          </a:bodyPr>
          <a:lstStyle/>
          <a:p>
            <a:pPr>
              <a:lnSpc>
                <a:spcPct val="120000"/>
              </a:lnSpc>
            </a:pPr>
            <a:r>
              <a:rPr lang="fr-CA" sz="2000" dirty="0"/>
              <a:t>Pour mieux structurer le code d’une application, Backbone.js entre en scène en tant que prochaine solution évolutive</a:t>
            </a:r>
          </a:p>
          <a:p>
            <a:pPr>
              <a:lnSpc>
                <a:spcPct val="120000"/>
              </a:lnSpc>
            </a:pPr>
            <a:r>
              <a:rPr lang="fr-CA" sz="2000" dirty="0"/>
              <a:t>Ce fut l’une des premières bibliothèques à apporter les avantages du style MVC côté client</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37</a:t>
            </a:fld>
            <a:endParaRPr lang="fr-FR" noProof="0"/>
          </a:p>
        </p:txBody>
      </p:sp>
      <p:pic>
        <p:nvPicPr>
          <p:cNvPr id="14338" name="Picture 2">
            <a:extLst>
              <a:ext uri="{FF2B5EF4-FFF2-40B4-BE49-F238E27FC236}">
                <a16:creationId xmlns:a16="http://schemas.microsoft.com/office/drawing/2014/main" id="{83A0D29D-4118-472E-8E75-BA93E9605DA8}"/>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307539" y="2842505"/>
            <a:ext cx="8334375" cy="156210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2">
            <a:extLst>
              <a:ext uri="{FF2B5EF4-FFF2-40B4-BE49-F238E27FC236}">
                <a16:creationId xmlns:a16="http://schemas.microsoft.com/office/drawing/2014/main" id="{DD824263-D7C0-42B4-AB49-06C7E123D7F1}"/>
              </a:ext>
            </a:extLst>
          </p:cNvPr>
          <p:cNvSpPr txBox="1">
            <a:spLocks/>
          </p:cNvSpPr>
          <p:nvPr>
            <p:custDataLst>
              <p:tags r:id="rId5"/>
            </p:custDataLst>
          </p:nvPr>
        </p:nvSpPr>
        <p:spPr>
          <a:xfrm>
            <a:off x="459758" y="4203212"/>
            <a:ext cx="8151091" cy="2508875"/>
          </a:xfrm>
          <a:prstGeom prst="rect">
            <a:avLst/>
          </a:prstGeom>
        </p:spPr>
        <p:txBody>
          <a:bodyPr vert="horz" rtlCol="0">
            <a:no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pPr>
              <a:lnSpc>
                <a:spcPct val="120000"/>
              </a:lnSpc>
            </a:pPr>
            <a:r>
              <a:rPr lang="fr-CA" sz="2000" dirty="0"/>
              <a:t>On peut voir clairement </a:t>
            </a:r>
            <a:r>
              <a:rPr lang="fr-CA" sz="2000" i="1" dirty="0"/>
              <a:t>Model</a:t>
            </a:r>
            <a:r>
              <a:rPr lang="fr-CA" sz="2000" dirty="0"/>
              <a:t> et </a:t>
            </a:r>
            <a:r>
              <a:rPr lang="fr-CA" sz="2000" i="1" dirty="0"/>
              <a:t>View, </a:t>
            </a:r>
            <a:r>
              <a:rPr lang="fr-CA" sz="2000" dirty="0"/>
              <a:t>mais il n’y a pas d’ objet équivalent Controller</a:t>
            </a:r>
          </a:p>
          <a:p>
            <a:pPr>
              <a:lnSpc>
                <a:spcPct val="120000"/>
              </a:lnSpc>
            </a:pPr>
            <a:r>
              <a:rPr lang="fr-CA" sz="2000" dirty="0"/>
              <a:t>La plupart de la communauté JavaScript s’est mise d’accord sur la définition de </a:t>
            </a:r>
            <a:r>
              <a:rPr lang="fr-CA" sz="2000" i="1" dirty="0"/>
              <a:t>Model</a:t>
            </a:r>
            <a:r>
              <a:rPr lang="fr-CA" sz="2000" dirty="0"/>
              <a:t> et </a:t>
            </a:r>
            <a:r>
              <a:rPr lang="fr-CA" sz="2000" i="1" dirty="0"/>
              <a:t>View</a:t>
            </a:r>
            <a:r>
              <a:rPr lang="fr-CA" sz="2000" dirty="0"/>
              <a:t>, mais il n’y avait pas d’opinion convergente sur Controller</a:t>
            </a:r>
          </a:p>
          <a:p>
            <a:pPr>
              <a:lnSpc>
                <a:spcPct val="120000"/>
              </a:lnSpc>
            </a:pPr>
            <a:r>
              <a:rPr lang="fr-CA" sz="2000" dirty="0"/>
              <a:t>Le contrôleur est laissé ouvert à l’interprétation</a:t>
            </a:r>
          </a:p>
        </p:txBody>
      </p:sp>
    </p:spTree>
    <p:extLst>
      <p:ext uri="{BB962C8B-B14F-4D97-AF65-F5344CB8AC3E}">
        <p14:creationId xmlns:p14="http://schemas.microsoft.com/office/powerpoint/2010/main" val="190959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Backbone.js — MV*</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En ce qui concerne le Backbone, le contrôleur est absent</a:t>
            </a:r>
          </a:p>
          <a:p>
            <a:pPr>
              <a:lnSpc>
                <a:spcPct val="120000"/>
              </a:lnSpc>
            </a:pPr>
            <a:r>
              <a:rPr lang="fr-CA" sz="2400" dirty="0"/>
              <a:t>Alors, où est-ce que ça rentre ? Est-ce MVC, MVP ou MVVM ?</a:t>
            </a:r>
          </a:p>
          <a:p>
            <a:pPr>
              <a:lnSpc>
                <a:spcPct val="120000"/>
              </a:lnSpc>
            </a:pPr>
            <a:r>
              <a:rPr lang="fr-CA" sz="2400" dirty="0"/>
              <a:t>Empruntant à la définition de MVC côté serveur, le contrôleur a deux responsabilités, à savoir</a:t>
            </a:r>
          </a:p>
          <a:p>
            <a:pPr lvl="1">
              <a:lnSpc>
                <a:spcPct val="120000"/>
              </a:lnSpc>
            </a:pPr>
            <a:r>
              <a:rPr lang="fr-CA" sz="2200" dirty="0"/>
              <a:t>Répondre aux actions des utilisateurs sous la forme de requêtes HTTP entrantes et orchestrer le modèle pour générer la vue (page HTML)</a:t>
            </a:r>
          </a:p>
          <a:p>
            <a:pPr>
              <a:lnSpc>
                <a:spcPct val="120000"/>
              </a:lnSpc>
            </a:pPr>
            <a:r>
              <a:rPr lang="fr-CA" sz="2400" dirty="0"/>
              <a:t>Dans le cas de Backbone, ces responsabilités sont partagées par </a:t>
            </a:r>
            <a:r>
              <a:rPr lang="fr-CA" sz="2400" i="1" dirty="0"/>
              <a:t>View</a:t>
            </a:r>
            <a:r>
              <a:rPr lang="fr-CA" sz="2400" dirty="0"/>
              <a:t> et </a:t>
            </a:r>
            <a:r>
              <a:rPr lang="fr-CA" sz="2400" i="1" dirty="0"/>
              <a:t>Router</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38</a:t>
            </a:fld>
            <a:endParaRPr lang="fr-FR" noProof="0"/>
          </a:p>
        </p:txBody>
      </p:sp>
    </p:spTree>
    <p:extLst>
      <p:ext uri="{BB962C8B-B14F-4D97-AF65-F5344CB8AC3E}">
        <p14:creationId xmlns:p14="http://schemas.microsoft.com/office/powerpoint/2010/main" val="369014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Backbone.js — MV*</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err="1"/>
              <a:t>Addy</a:t>
            </a:r>
            <a:r>
              <a:rPr lang="fr-CA" sz="2400" dirty="0"/>
              <a:t> </a:t>
            </a:r>
            <a:r>
              <a:rPr lang="fr-CA" sz="2400" dirty="0" err="1"/>
              <a:t>Osmani</a:t>
            </a:r>
            <a:endParaRPr lang="fr-CA" sz="2400" dirty="0"/>
          </a:p>
          <a:p>
            <a:pPr marL="109725" indent="0">
              <a:lnSpc>
                <a:spcPct val="120000"/>
              </a:lnSpc>
              <a:buNone/>
            </a:pPr>
            <a:r>
              <a:rPr lang="fr-CA" sz="2400" dirty="0"/>
              <a:t>« </a:t>
            </a:r>
            <a:r>
              <a:rPr lang="fr-CA" sz="2400" i="1" dirty="0"/>
              <a:t>Il est en fin de compte préférable de ne pas forcer Backbone à s’adapter à des patrons de conception spécifiques. Les patrons de conception doivent être considérés comme des guides flexibles sur la façon dont les applications peuvent être structurées et, à cet égard, Backbone ne convient ni à MVC ni à MVP. Au lieu de cela, il emprunte certains des meilleurs concepts de plusieurs modèles architecturaux et crée un cadre flexible qui fonctionne bien. </a:t>
            </a:r>
            <a:r>
              <a:rPr lang="fr-CA" sz="2400" dirty="0"/>
              <a:t>»</a:t>
            </a:r>
          </a:p>
          <a:p>
            <a:pPr marL="109725" indent="0" algn="r">
              <a:lnSpc>
                <a:spcPct val="120000"/>
              </a:lnSpc>
              <a:buNone/>
            </a:pPr>
            <a:r>
              <a:rPr lang="fr-CA" sz="2400" dirty="0" err="1"/>
              <a:t>Addy</a:t>
            </a:r>
            <a:r>
              <a:rPr lang="fr-CA" sz="2400" dirty="0"/>
              <a:t> </a:t>
            </a:r>
            <a:r>
              <a:rPr lang="fr-CA" sz="2400" dirty="0" err="1"/>
              <a:t>Osmani</a:t>
            </a:r>
            <a:endParaRPr lang="fr-CA" sz="2400" dirty="0"/>
          </a:p>
          <a:p>
            <a:pPr>
              <a:lnSpc>
                <a:spcPct val="120000"/>
              </a:lnSpc>
            </a:pPr>
            <a:r>
              <a:rPr lang="fr-CA" sz="2400" dirty="0"/>
              <a:t>C'est ainsi qu'est né MV* ou </a:t>
            </a:r>
            <a:r>
              <a:rPr lang="fr-CA" sz="2400" i="1" dirty="0"/>
              <a:t>Model-View-</a:t>
            </a:r>
            <a:r>
              <a:rPr lang="fr-CA" sz="2400" i="1" dirty="0" err="1"/>
              <a:t>Whatever</a:t>
            </a:r>
            <a:r>
              <a:rPr lang="fr-CA" sz="2400" dirty="0"/>
              <a:t> </a:t>
            </a:r>
            <a:endParaRPr lang="fr-CA" sz="2400" i="1"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39</a:t>
            </a:fld>
            <a:endParaRPr lang="fr-FR" noProof="0"/>
          </a:p>
        </p:txBody>
      </p:sp>
    </p:spTree>
    <p:extLst>
      <p:ext uri="{BB962C8B-B14F-4D97-AF65-F5344CB8AC3E}">
        <p14:creationId xmlns:p14="http://schemas.microsoft.com/office/powerpoint/2010/main" val="12464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401783" y="394855"/>
            <a:ext cx="8229600" cy="1066800"/>
          </a:xfrm>
        </p:spPr>
        <p:txBody>
          <a:bodyPr/>
          <a:lstStyle/>
          <a:p>
            <a:r>
              <a:rPr lang="fr-CA" dirty="0"/>
              <a:t>MVC — L’original</a:t>
            </a:r>
          </a:p>
        </p:txBody>
      </p:sp>
      <p:sp>
        <p:nvSpPr>
          <p:cNvPr id="3" name="Espace réservé du contenu 2"/>
          <p:cNvSpPr>
            <a:spLocks noGrp="1"/>
          </p:cNvSpPr>
          <p:nvPr>
            <p:ph idx="1"/>
            <p:custDataLst>
              <p:tags r:id="rId2"/>
            </p:custDataLst>
          </p:nvPr>
        </p:nvSpPr>
        <p:spPr>
          <a:xfrm>
            <a:off x="438729" y="1399679"/>
            <a:ext cx="7716981" cy="5195087"/>
          </a:xfrm>
        </p:spPr>
        <p:txBody>
          <a:bodyPr>
            <a:normAutofit/>
          </a:bodyPr>
          <a:lstStyle/>
          <a:p>
            <a:pPr>
              <a:lnSpc>
                <a:spcPct val="120000"/>
              </a:lnSpc>
            </a:pPr>
            <a:r>
              <a:rPr lang="fr-CA" sz="2400" dirty="0"/>
              <a:t>Principe de séparation des préoccupations (</a:t>
            </a:r>
            <a:r>
              <a:rPr lang="fr-CA" sz="2400" dirty="0" err="1"/>
              <a:t>SoC</a:t>
            </a:r>
            <a:r>
              <a:rPr lang="fr-CA" sz="2400" dirty="0"/>
              <a:t>) </a:t>
            </a:r>
          </a:p>
          <a:p>
            <a:pPr>
              <a:lnSpc>
                <a:spcPct val="120000"/>
              </a:lnSpc>
            </a:pPr>
            <a:r>
              <a:rPr lang="fr-CA" sz="2400" dirty="0"/>
              <a:t>Le modèle MVC est sa première manifestation</a:t>
            </a:r>
          </a:p>
          <a:p>
            <a:pPr>
              <a:lnSpc>
                <a:spcPct val="120000"/>
              </a:lnSpc>
            </a:pPr>
            <a:r>
              <a:rPr lang="fr-CA" sz="2400" dirty="0"/>
              <a:t>Séparer les données de la présentation est le thème central des IUG (Interface Utilisateur Graphique)</a:t>
            </a:r>
          </a:p>
          <a:p>
            <a:pPr>
              <a:lnSpc>
                <a:spcPct val="120000"/>
              </a:lnSpc>
            </a:pPr>
            <a:r>
              <a:rPr lang="fr-CA" sz="2400" dirty="0"/>
              <a:t>Avec MVC, séparer la présentation (</a:t>
            </a:r>
            <a:r>
              <a:rPr lang="fr-CA" sz="2400" i="1" dirty="0"/>
              <a:t>View</a:t>
            </a:r>
            <a:r>
              <a:rPr lang="fr-CA" sz="2400" dirty="0"/>
              <a:t>) des problèmes du domaine (</a:t>
            </a:r>
            <a:r>
              <a:rPr lang="fr-CA" sz="2400" i="1" dirty="0"/>
              <a:t>Model</a:t>
            </a:r>
            <a:r>
              <a:rPr lang="fr-CA" sz="2400" dirty="0"/>
              <a:t>) était la principale motivation de conception</a:t>
            </a:r>
          </a:p>
          <a:p>
            <a:pPr>
              <a:lnSpc>
                <a:spcPct val="120000"/>
              </a:lnSpc>
            </a:pPr>
            <a:r>
              <a:rPr lang="fr-CA" sz="2400" dirty="0"/>
              <a:t>MVC allait influencer les générations d’architectures à venir</a:t>
            </a:r>
          </a:p>
          <a:p>
            <a:pPr>
              <a:lnSpc>
                <a:spcPct val="120000"/>
              </a:lnSpc>
            </a:pPr>
            <a:endParaRPr lang="fr-CA" dirty="0"/>
          </a:p>
          <a:p>
            <a:endParaRPr lang="fr-CA" dirty="0"/>
          </a:p>
        </p:txBody>
      </p:sp>
      <p:sp>
        <p:nvSpPr>
          <p:cNvPr id="4" name="Espace réservé du numéro de diapositive 3">
            <a:extLst>
              <a:ext uri="{FF2B5EF4-FFF2-40B4-BE49-F238E27FC236}">
                <a16:creationId xmlns:a16="http://schemas.microsoft.com/office/drawing/2014/main" id="{5D240FC5-C2FB-4BBD-81E7-D04ED6182716}"/>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a:t>
            </a:fld>
            <a:endParaRPr lang="fr-FR" noProof="0"/>
          </a:p>
        </p:txBody>
      </p:sp>
    </p:spTree>
    <p:extLst>
      <p:ext uri="{BB962C8B-B14F-4D97-AF65-F5344CB8AC3E}">
        <p14:creationId xmlns:p14="http://schemas.microsoft.com/office/powerpoint/2010/main" val="124252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Backbone.js — MV*</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40</a:t>
            </a:fld>
            <a:endParaRPr lang="fr-FR" noProof="0"/>
          </a:p>
        </p:txBody>
      </p:sp>
      <p:pic>
        <p:nvPicPr>
          <p:cNvPr id="15362" name="Picture 2">
            <a:extLst>
              <a:ext uri="{FF2B5EF4-FFF2-40B4-BE49-F238E27FC236}">
                <a16:creationId xmlns:a16="http://schemas.microsoft.com/office/drawing/2014/main" id="{3C624CDB-1E45-4FDB-A067-A708B97B125C}"/>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75098" y="1626448"/>
            <a:ext cx="4464996" cy="177823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584719A0-90EA-4860-AD5C-6C368ACA0FE3}"/>
              </a:ext>
            </a:extLst>
          </p:cNvPr>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5009747" y="1598278"/>
            <a:ext cx="4134255" cy="393382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E3966FAA-18C2-4B08-9E03-8FF82E4C6180}"/>
              </a:ext>
            </a:extLst>
          </p:cNvPr>
          <p:cNvSpPr txBox="1"/>
          <p:nvPr>
            <p:custDataLst>
              <p:tags r:id="rId5"/>
            </p:custDataLst>
          </p:nvPr>
        </p:nvSpPr>
        <p:spPr>
          <a:xfrm>
            <a:off x="1060318" y="3472775"/>
            <a:ext cx="1565813" cy="369332"/>
          </a:xfrm>
          <a:prstGeom prst="rect">
            <a:avLst/>
          </a:prstGeom>
          <a:noFill/>
        </p:spPr>
        <p:txBody>
          <a:bodyPr wrap="none" rtlCol="0">
            <a:spAutoFit/>
          </a:bodyPr>
          <a:lstStyle/>
          <a:p>
            <a:r>
              <a:rPr lang="en-US" dirty="0"/>
              <a:t>View Template</a:t>
            </a:r>
            <a:endParaRPr lang="fr-CA" dirty="0"/>
          </a:p>
        </p:txBody>
      </p:sp>
      <p:sp>
        <p:nvSpPr>
          <p:cNvPr id="11" name="ZoneTexte 10">
            <a:extLst>
              <a:ext uri="{FF2B5EF4-FFF2-40B4-BE49-F238E27FC236}">
                <a16:creationId xmlns:a16="http://schemas.microsoft.com/office/drawing/2014/main" id="{9BA6565F-9CBA-4D67-B25B-F019A5CBB4A3}"/>
              </a:ext>
            </a:extLst>
          </p:cNvPr>
          <p:cNvSpPr txBox="1"/>
          <p:nvPr>
            <p:custDataLst>
              <p:tags r:id="rId6"/>
            </p:custDataLst>
          </p:nvPr>
        </p:nvSpPr>
        <p:spPr>
          <a:xfrm>
            <a:off x="6371619" y="5593405"/>
            <a:ext cx="793807" cy="369332"/>
          </a:xfrm>
          <a:prstGeom prst="rect">
            <a:avLst/>
          </a:prstGeom>
          <a:noFill/>
        </p:spPr>
        <p:txBody>
          <a:bodyPr wrap="none" rtlCol="0">
            <a:spAutoFit/>
          </a:bodyPr>
          <a:lstStyle/>
          <a:p>
            <a:r>
              <a:rPr lang="en-US" dirty="0"/>
              <a:t>Model</a:t>
            </a:r>
            <a:endParaRPr lang="fr-CA" dirty="0"/>
          </a:p>
        </p:txBody>
      </p:sp>
    </p:spTree>
    <p:extLst>
      <p:ext uri="{BB962C8B-B14F-4D97-AF65-F5344CB8AC3E}">
        <p14:creationId xmlns:p14="http://schemas.microsoft.com/office/powerpoint/2010/main" val="165596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50" y="551873"/>
            <a:ext cx="3804399" cy="1066800"/>
          </a:xfrm>
        </p:spPr>
        <p:txBody>
          <a:bodyPr>
            <a:normAutofit fontScale="90000"/>
          </a:bodyPr>
          <a:lstStyle/>
          <a:p>
            <a:r>
              <a:rPr lang="fr-CA" dirty="0"/>
              <a:t>Backbone.js — MV*</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41</a:t>
            </a:fld>
            <a:endParaRPr lang="fr-FR" noProof="0"/>
          </a:p>
        </p:txBody>
      </p:sp>
      <p:sp>
        <p:nvSpPr>
          <p:cNvPr id="7" name="ZoneTexte 6">
            <a:extLst>
              <a:ext uri="{FF2B5EF4-FFF2-40B4-BE49-F238E27FC236}">
                <a16:creationId xmlns:a16="http://schemas.microsoft.com/office/drawing/2014/main" id="{E3966FAA-18C2-4B08-9E03-8FF82E4C6180}"/>
              </a:ext>
            </a:extLst>
          </p:cNvPr>
          <p:cNvSpPr txBox="1"/>
          <p:nvPr>
            <p:custDataLst>
              <p:tags r:id="rId3"/>
            </p:custDataLst>
          </p:nvPr>
        </p:nvSpPr>
        <p:spPr>
          <a:xfrm>
            <a:off x="2986395" y="3657602"/>
            <a:ext cx="801951" cy="461665"/>
          </a:xfrm>
          <a:prstGeom prst="rect">
            <a:avLst/>
          </a:prstGeom>
          <a:noFill/>
        </p:spPr>
        <p:txBody>
          <a:bodyPr wrap="none" rtlCol="0">
            <a:spAutoFit/>
          </a:bodyPr>
          <a:lstStyle/>
          <a:p>
            <a:r>
              <a:rPr lang="en-US" sz="2400" dirty="0"/>
              <a:t>View</a:t>
            </a:r>
            <a:endParaRPr lang="fr-CA" sz="2400" dirty="0"/>
          </a:p>
        </p:txBody>
      </p:sp>
      <p:pic>
        <p:nvPicPr>
          <p:cNvPr id="8" name="Picture 6">
            <a:extLst>
              <a:ext uri="{FF2B5EF4-FFF2-40B4-BE49-F238E27FC236}">
                <a16:creationId xmlns:a16="http://schemas.microsoft.com/office/drawing/2014/main" id="{EF436AFD-6F0A-44FC-BF3F-56B10EDA140A}"/>
              </a:ext>
            </a:extLst>
          </p:cNvPr>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4148140" y="369653"/>
            <a:ext cx="4995863" cy="629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38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Knockout.js — Liaisons de données pour le front end</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Knockout vise à implémenter MVVM pour JavaScript</a:t>
            </a:r>
          </a:p>
          <a:p>
            <a:pPr>
              <a:lnSpc>
                <a:spcPct val="120000"/>
              </a:lnSpc>
            </a:pPr>
            <a:r>
              <a:rPr lang="fr-CA" sz="2400" dirty="0"/>
              <a:t>Alors que Backbone visait à résoudre le problème de l’organisation et de la structure du code, Knockout consiste à implémenter efficacement la couche View à l’aide des déclarations de liaisons de données </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42</a:t>
            </a:fld>
            <a:endParaRPr lang="fr-FR" noProof="0"/>
          </a:p>
        </p:txBody>
      </p:sp>
    </p:spTree>
    <p:extLst>
      <p:ext uri="{BB962C8B-B14F-4D97-AF65-F5344CB8AC3E}">
        <p14:creationId xmlns:p14="http://schemas.microsoft.com/office/powerpoint/2010/main" val="406899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Knockout.js — Liaisons de données pour le front end</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Avantages des liaisons déclaratives </a:t>
            </a:r>
          </a:p>
          <a:p>
            <a:pPr lvl="1">
              <a:lnSpc>
                <a:spcPct val="120000"/>
              </a:lnSpc>
            </a:pPr>
            <a:r>
              <a:rPr lang="fr-CA" sz="2200" dirty="0"/>
              <a:t>Facile à lire</a:t>
            </a:r>
          </a:p>
          <a:p>
            <a:pPr lvl="1">
              <a:lnSpc>
                <a:spcPct val="120000"/>
              </a:lnSpc>
            </a:pPr>
            <a:r>
              <a:rPr lang="fr-CA" sz="2200" dirty="0"/>
              <a:t>les liaisons nous permettent de mettre à jour automatiquement le DOM chaque fois que </a:t>
            </a:r>
            <a:r>
              <a:rPr lang="fr-CA" sz="2200" i="1" dirty="0" err="1"/>
              <a:t>ViewModel</a:t>
            </a:r>
            <a:r>
              <a:rPr lang="fr-CA" sz="2200" dirty="0"/>
              <a:t> change, ainsi que de mettre à jour le </a:t>
            </a:r>
            <a:r>
              <a:rPr lang="fr-CA" sz="2200" i="1" dirty="0" err="1"/>
              <a:t>ViewModel</a:t>
            </a:r>
            <a:r>
              <a:rPr lang="fr-CA" sz="2200" dirty="0"/>
              <a:t> chaque fois que la vue change via les entrées de l’utilisateur</a:t>
            </a:r>
          </a:p>
          <a:p>
            <a:pPr lvl="1">
              <a:lnSpc>
                <a:spcPct val="120000"/>
              </a:lnSpc>
            </a:pPr>
            <a:r>
              <a:rPr lang="fr-CA" sz="2200" dirty="0"/>
              <a:t>Observable : Knockout fournit une abstraction de niveau supérieur en plus des évènements. Cela permet à Knockout de suivre automatiquement les dépendances entre les propriétés de </a:t>
            </a:r>
            <a:r>
              <a:rPr lang="fr-CA" sz="2200" i="1" dirty="0" err="1"/>
              <a:t>ViewModel</a:t>
            </a:r>
            <a:endParaRPr lang="fr-CA" sz="2200" i="1"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43</a:t>
            </a:fld>
            <a:endParaRPr lang="fr-FR" noProof="0"/>
          </a:p>
        </p:txBody>
      </p:sp>
    </p:spTree>
    <p:extLst>
      <p:ext uri="{BB962C8B-B14F-4D97-AF65-F5344CB8AC3E}">
        <p14:creationId xmlns:p14="http://schemas.microsoft.com/office/powerpoint/2010/main" val="83409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Vue Knockout.js — Liaison bidirectionnelle</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44</a:t>
            </a:fld>
            <a:endParaRPr lang="fr-FR" noProof="0"/>
          </a:p>
        </p:txBody>
      </p:sp>
      <p:pic>
        <p:nvPicPr>
          <p:cNvPr id="16386" name="Picture 2">
            <a:extLst>
              <a:ext uri="{FF2B5EF4-FFF2-40B4-BE49-F238E27FC236}">
                <a16:creationId xmlns:a16="http://schemas.microsoft.com/office/drawing/2014/main" id="{7C86273A-1C98-4DA2-96DA-01EDAF5B2630}"/>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223735" y="1976643"/>
            <a:ext cx="82296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47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10404" y="765882"/>
            <a:ext cx="4144867" cy="2084323"/>
          </a:xfrm>
        </p:spPr>
        <p:txBody>
          <a:bodyPr>
            <a:normAutofit/>
          </a:bodyPr>
          <a:lstStyle/>
          <a:p>
            <a:r>
              <a:rPr lang="fr-CA" sz="3200" dirty="0" err="1">
                <a:solidFill>
                  <a:srgbClr val="757575"/>
                </a:solidFill>
                <a:latin typeface="sohne"/>
              </a:rPr>
              <a:t>ViewModel</a:t>
            </a:r>
            <a:r>
              <a:rPr lang="fr-CA" sz="3200" dirty="0">
                <a:solidFill>
                  <a:srgbClr val="757575"/>
                </a:solidFill>
                <a:latin typeface="sohne"/>
              </a:rPr>
              <a:t> dans Knockout.js — Réactivité à l'aide de propriétés calculées</a:t>
            </a:r>
            <a:endParaRPr lang="fr-CA" sz="3200"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45</a:t>
            </a:fld>
            <a:endParaRPr lang="fr-FR" noProof="0"/>
          </a:p>
        </p:txBody>
      </p:sp>
      <p:pic>
        <p:nvPicPr>
          <p:cNvPr id="18434" name="Picture 2">
            <a:extLst>
              <a:ext uri="{FF2B5EF4-FFF2-40B4-BE49-F238E27FC236}">
                <a16:creationId xmlns:a16="http://schemas.microsoft.com/office/drawing/2014/main" id="{F960AEE1-2871-4FAE-A48A-ACCB1CB3D98C}"/>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4833940" y="389109"/>
            <a:ext cx="4310063" cy="646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91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Knockout.js — Liaisons de données pour le front end</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Alors que Knockout fournit des constructions bien définies pour View et </a:t>
            </a:r>
            <a:r>
              <a:rPr lang="fr-CA" sz="2400" dirty="0" err="1"/>
              <a:t>ViewModel</a:t>
            </a:r>
            <a:r>
              <a:rPr lang="fr-CA" sz="2400" dirty="0"/>
              <a:t> , il est muet sur la façon dont le modèle de l’application devrait être</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46</a:t>
            </a:fld>
            <a:endParaRPr lang="fr-FR" noProof="0"/>
          </a:p>
        </p:txBody>
      </p:sp>
    </p:spTree>
    <p:extLst>
      <p:ext uri="{BB962C8B-B14F-4D97-AF65-F5344CB8AC3E}">
        <p14:creationId xmlns:p14="http://schemas.microsoft.com/office/powerpoint/2010/main" val="317359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err="1"/>
              <a:t>Angular</a:t>
            </a:r>
            <a:r>
              <a:rPr lang="fr-CA" dirty="0"/>
              <a:t> 1 - Laissez-moi avoir le contrôle</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Ce que jQuery a fait à DOM, </a:t>
            </a:r>
            <a:r>
              <a:rPr lang="fr-CA" sz="2400" dirty="0" err="1"/>
              <a:t>Angular</a:t>
            </a:r>
            <a:r>
              <a:rPr lang="fr-CA" sz="2400" dirty="0"/>
              <a:t> 1 l’a fait à l’écosystème front end en général</a:t>
            </a:r>
          </a:p>
          <a:p>
            <a:pPr>
              <a:lnSpc>
                <a:spcPct val="120000"/>
              </a:lnSpc>
            </a:pPr>
            <a:r>
              <a:rPr lang="fr-CA" sz="2400" dirty="0"/>
              <a:t>Cela a changé à jamais la notion de création d’applications côté client</a:t>
            </a:r>
          </a:p>
          <a:p>
            <a:pPr>
              <a:lnSpc>
                <a:spcPct val="120000"/>
              </a:lnSpc>
            </a:pPr>
            <a:r>
              <a:rPr lang="fr-CA" sz="2400" dirty="0"/>
              <a:t>En tant que </a:t>
            </a:r>
            <a:r>
              <a:rPr lang="fr-CA" sz="2400" dirty="0" err="1"/>
              <a:t>framework</a:t>
            </a:r>
            <a:r>
              <a:rPr lang="fr-CA" sz="2400" dirty="0"/>
              <a:t>, il a introduit de nombreux concepts : système de modules, injection de dépendances, inversion de contrôle, liaison de données plus simple, etc.</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47</a:t>
            </a:fld>
            <a:endParaRPr lang="fr-FR" noProof="0"/>
          </a:p>
        </p:txBody>
      </p:sp>
    </p:spTree>
    <p:extLst>
      <p:ext uri="{BB962C8B-B14F-4D97-AF65-F5344CB8AC3E}">
        <p14:creationId xmlns:p14="http://schemas.microsoft.com/office/powerpoint/2010/main" val="11992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err="1"/>
              <a:t>Angular</a:t>
            </a:r>
            <a:r>
              <a:rPr lang="fr-CA" dirty="0"/>
              <a:t> 1</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000" dirty="0"/>
              <a:t>MVVM bien défini : </a:t>
            </a:r>
            <a:r>
              <a:rPr lang="fr-CA" sz="2000" dirty="0" err="1"/>
              <a:t>Angular</a:t>
            </a:r>
            <a:r>
              <a:rPr lang="fr-CA" sz="2000" dirty="0"/>
              <a:t> 1 a des objets Model , View et </a:t>
            </a:r>
            <a:r>
              <a:rPr lang="fr-CA" sz="2000" dirty="0" err="1"/>
              <a:t>ViewModel</a:t>
            </a:r>
            <a:r>
              <a:rPr lang="fr-CA" sz="2000" dirty="0"/>
              <a:t> clairs</a:t>
            </a:r>
          </a:p>
          <a:p>
            <a:pPr>
              <a:lnSpc>
                <a:spcPct val="120000"/>
              </a:lnSpc>
            </a:pPr>
            <a:r>
              <a:rPr lang="fr-CA" sz="2000" dirty="0" err="1"/>
              <a:t>Angular</a:t>
            </a:r>
            <a:r>
              <a:rPr lang="fr-CA" sz="2000" dirty="0"/>
              <a:t> 1 prend en charge l’injection de dépendances (DI)</a:t>
            </a:r>
          </a:p>
          <a:p>
            <a:pPr>
              <a:lnSpc>
                <a:spcPct val="120000"/>
              </a:lnSpc>
            </a:pPr>
            <a:r>
              <a:rPr lang="fr-CA" sz="2000" dirty="0"/>
              <a:t>Les liaisons de données sont déclaratives et la détection des modifications est automatique</a:t>
            </a:r>
          </a:p>
          <a:p>
            <a:pPr>
              <a:lnSpc>
                <a:spcPct val="120000"/>
              </a:lnSpc>
            </a:pPr>
            <a:r>
              <a:rPr lang="fr-CA" sz="2000" dirty="0" err="1"/>
              <a:t>Angular</a:t>
            </a:r>
            <a:r>
              <a:rPr lang="fr-CA" sz="2000" dirty="0"/>
              <a:t> 1 a introduit un système de modules spécifique au </a:t>
            </a:r>
            <a:r>
              <a:rPr lang="fr-CA" sz="2000" dirty="0" err="1"/>
              <a:t>framework</a:t>
            </a:r>
            <a:endParaRPr lang="fr-CA" sz="2000" dirty="0"/>
          </a:p>
          <a:p>
            <a:pPr lvl="1">
              <a:lnSpc>
                <a:spcPct val="120000"/>
              </a:lnSpc>
            </a:pPr>
            <a:r>
              <a:rPr lang="fr-CA" sz="1800" dirty="0"/>
              <a:t>Les modules sont la base de l’organisation du code pour pratiquement tous les langages</a:t>
            </a:r>
          </a:p>
          <a:p>
            <a:pPr lvl="1">
              <a:lnSpc>
                <a:spcPct val="120000"/>
              </a:lnSpc>
            </a:pPr>
            <a:r>
              <a:rPr lang="fr-CA" sz="1800" dirty="0"/>
              <a:t>JavaScript n’avait pas de système de module jusqu’en 2015 (les navigateurs ne le supportaient pas avant 2018) </a:t>
            </a:r>
          </a:p>
          <a:p>
            <a:pPr lvl="1">
              <a:lnSpc>
                <a:spcPct val="120000"/>
              </a:lnSpc>
            </a:pPr>
            <a:r>
              <a:rPr lang="fr-CA" sz="1800" dirty="0" err="1"/>
              <a:t>Angular</a:t>
            </a:r>
            <a:r>
              <a:rPr lang="fr-CA" sz="1800" dirty="0"/>
              <a:t> était en avance sur son temps en termes d’organisation</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48</a:t>
            </a:fld>
            <a:endParaRPr lang="fr-FR" noProof="0"/>
          </a:p>
        </p:txBody>
      </p:sp>
    </p:spTree>
    <p:extLst>
      <p:ext uri="{BB962C8B-B14F-4D97-AF65-F5344CB8AC3E}">
        <p14:creationId xmlns:p14="http://schemas.microsoft.com/office/powerpoint/2010/main" val="95417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err="1"/>
              <a:t>Angular</a:t>
            </a:r>
            <a:r>
              <a:rPr lang="fr-CA" dirty="0"/>
              <a:t> 1</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err="1"/>
              <a:t>Angular</a:t>
            </a:r>
            <a:r>
              <a:rPr lang="fr-CA" sz="2400" dirty="0"/>
              <a:t> 1 a également été critiqué pour la complexité qu’il a introduite :</a:t>
            </a:r>
          </a:p>
          <a:p>
            <a:pPr lvl="1">
              <a:lnSpc>
                <a:spcPct val="120000"/>
              </a:lnSpc>
            </a:pPr>
            <a:r>
              <a:rPr lang="fr-CA" sz="2000" dirty="0"/>
              <a:t>Collision d’espace de noms : DI été implémentée à l’aide du modèle Service Locator qui utilisait l’espace de noms global. Cela rendait presque obligatoire le préfixe des services</a:t>
            </a:r>
          </a:p>
          <a:p>
            <a:pPr lvl="1">
              <a:lnSpc>
                <a:spcPct val="120000"/>
              </a:lnSpc>
            </a:pPr>
            <a:r>
              <a:rPr lang="fr-CA" sz="2000" dirty="0"/>
              <a:t>Les liaisons bidirectionnelles peuvent créer beaucoup de code spaghetti </a:t>
            </a:r>
          </a:p>
          <a:p>
            <a:pPr>
              <a:lnSpc>
                <a:spcPct val="120000"/>
              </a:lnSpc>
            </a:pPr>
            <a:endParaRPr lang="fr-CA" sz="2200"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49</a:t>
            </a:fld>
            <a:endParaRPr lang="fr-FR" noProof="0" dirty="0"/>
          </a:p>
        </p:txBody>
      </p:sp>
    </p:spTree>
    <p:extLst>
      <p:ext uri="{BB962C8B-B14F-4D97-AF65-F5344CB8AC3E}">
        <p14:creationId xmlns:p14="http://schemas.microsoft.com/office/powerpoint/2010/main" val="258517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401783" y="394855"/>
            <a:ext cx="8229600" cy="1066800"/>
          </a:xfrm>
        </p:spPr>
        <p:txBody>
          <a:bodyPr/>
          <a:lstStyle/>
          <a:p>
            <a:r>
              <a:rPr lang="fr-CA" dirty="0"/>
              <a:t>MVC — L’original</a:t>
            </a:r>
          </a:p>
        </p:txBody>
      </p:sp>
      <p:sp>
        <p:nvSpPr>
          <p:cNvPr id="3" name="Espace réservé du contenu 2"/>
          <p:cNvSpPr>
            <a:spLocks noGrp="1"/>
          </p:cNvSpPr>
          <p:nvPr>
            <p:ph idx="1"/>
            <p:custDataLst>
              <p:tags r:id="rId2"/>
            </p:custDataLst>
          </p:nvPr>
        </p:nvSpPr>
        <p:spPr>
          <a:xfrm>
            <a:off x="438729" y="1399679"/>
            <a:ext cx="7716981" cy="5195087"/>
          </a:xfrm>
        </p:spPr>
        <p:txBody>
          <a:bodyPr>
            <a:normAutofit/>
          </a:bodyPr>
          <a:lstStyle/>
          <a:p>
            <a:pPr>
              <a:lnSpc>
                <a:spcPct val="120000"/>
              </a:lnSpc>
            </a:pPr>
            <a:r>
              <a:rPr lang="fr-CA" sz="2400" dirty="0"/>
              <a:t>MVC a été introduit pour Smalltalk-80</a:t>
            </a:r>
          </a:p>
          <a:p>
            <a:pPr>
              <a:lnSpc>
                <a:spcPct val="120000"/>
              </a:lnSpc>
            </a:pPr>
            <a:r>
              <a:rPr lang="fr-CA" sz="2400" dirty="0"/>
              <a:t>Dans MVC, l’objet </a:t>
            </a:r>
            <a:r>
              <a:rPr lang="fr-CA" sz="2400" i="1" dirty="0"/>
              <a:t>View</a:t>
            </a:r>
            <a:r>
              <a:rPr lang="fr-CA" sz="2400" dirty="0"/>
              <a:t> affiche les données détenues par un objet </a:t>
            </a:r>
            <a:r>
              <a:rPr lang="fr-CA" sz="2400" i="1" dirty="0"/>
              <a:t>Model</a:t>
            </a:r>
            <a:r>
              <a:rPr lang="fr-CA" sz="2400" dirty="0"/>
              <a:t> </a:t>
            </a:r>
          </a:p>
          <a:p>
            <a:pPr>
              <a:lnSpc>
                <a:spcPct val="120000"/>
              </a:lnSpc>
            </a:pPr>
            <a:r>
              <a:rPr lang="fr-CA" sz="2400" dirty="0"/>
              <a:t>Ce MVC était uniquement destiné aux applications de bureau</a:t>
            </a:r>
          </a:p>
          <a:p>
            <a:pPr lvl="1">
              <a:lnSpc>
                <a:spcPct val="120000"/>
              </a:lnSpc>
            </a:pPr>
            <a:r>
              <a:rPr lang="fr-CA" sz="2000" dirty="0"/>
              <a:t>Le Web n’est pas né</a:t>
            </a:r>
          </a:p>
          <a:p>
            <a:pPr lvl="1">
              <a:lnSpc>
                <a:spcPct val="120000"/>
              </a:lnSpc>
            </a:pPr>
            <a:r>
              <a:rPr lang="fr-CA" sz="2000" dirty="0"/>
              <a:t>Même les systèmes d’exploitation sophistiqués basés sur les IUG n’existaient pas</a:t>
            </a:r>
          </a:p>
          <a:p>
            <a:pPr lvl="1">
              <a:lnSpc>
                <a:spcPct val="120000"/>
              </a:lnSpc>
            </a:pPr>
            <a:r>
              <a:rPr lang="fr-CA" sz="2000" dirty="0"/>
              <a:t>Cela signifie que le logiciel d’application était très proche du matériel sous-jacent</a:t>
            </a:r>
          </a:p>
          <a:p>
            <a:endParaRPr lang="fr-CA" dirty="0"/>
          </a:p>
        </p:txBody>
      </p:sp>
      <p:sp>
        <p:nvSpPr>
          <p:cNvPr id="4" name="Espace réservé du numéro de diapositive 3">
            <a:extLst>
              <a:ext uri="{FF2B5EF4-FFF2-40B4-BE49-F238E27FC236}">
                <a16:creationId xmlns:a16="http://schemas.microsoft.com/office/drawing/2014/main" id="{3B11041F-07A4-4DA1-9F23-988A7DDBD0B8}"/>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a:t>
            </a:fld>
            <a:endParaRPr lang="fr-FR" noProof="0"/>
          </a:p>
        </p:txBody>
      </p:sp>
    </p:spTree>
    <p:extLst>
      <p:ext uri="{BB962C8B-B14F-4D97-AF65-F5344CB8AC3E}">
        <p14:creationId xmlns:p14="http://schemas.microsoft.com/office/powerpoint/2010/main" val="4051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err="1"/>
              <a:t>Angular</a:t>
            </a:r>
            <a:r>
              <a:rPr lang="fr-CA" dirty="0"/>
              <a:t> 2</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50</a:t>
            </a:fld>
            <a:endParaRPr lang="fr-FR" noProof="0"/>
          </a:p>
        </p:txBody>
      </p:sp>
      <p:pic>
        <p:nvPicPr>
          <p:cNvPr id="19458" name="Picture 2">
            <a:extLst>
              <a:ext uri="{FF2B5EF4-FFF2-40B4-BE49-F238E27FC236}">
                <a16:creationId xmlns:a16="http://schemas.microsoft.com/office/drawing/2014/main" id="{5D0D123C-6793-4B4F-94E7-90C79EBF5EC7}"/>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87550" y="1429968"/>
            <a:ext cx="8891081" cy="5154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Architectures front end Contemporaines</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Les applications modernes sont très proches des applications de bureau</a:t>
            </a:r>
          </a:p>
          <a:p>
            <a:pPr>
              <a:lnSpc>
                <a:spcPct val="120000"/>
              </a:lnSpc>
            </a:pPr>
            <a:r>
              <a:rPr lang="fr-CA" sz="2400" dirty="0"/>
              <a:t>Certains des changements notables dans l’environnement d’aujourd’hui sont :</a:t>
            </a:r>
          </a:p>
          <a:p>
            <a:pPr lvl="1">
              <a:lnSpc>
                <a:spcPct val="120000"/>
              </a:lnSpc>
            </a:pPr>
            <a:r>
              <a:rPr lang="fr-CA" sz="2000" dirty="0"/>
              <a:t>Le Web n’est plus confiné aux ordinateurs de bureau</a:t>
            </a:r>
          </a:p>
          <a:p>
            <a:pPr lvl="1">
              <a:lnSpc>
                <a:spcPct val="120000"/>
              </a:lnSpc>
            </a:pPr>
            <a:r>
              <a:rPr lang="fr-CA" sz="2000" dirty="0"/>
              <a:t>JavaScript, le langage qui alimente le Web, est devenu un langage à part entière et continue d’évoluer avec de nombreuses nouvelles fonctionnalités</a:t>
            </a:r>
          </a:p>
          <a:p>
            <a:pPr lvl="1">
              <a:lnSpc>
                <a:spcPct val="120000"/>
              </a:lnSpc>
            </a:pPr>
            <a:r>
              <a:rPr lang="fr-CA" sz="2000" dirty="0"/>
              <a:t>De nouvelles API telles que le système de fichiers, la caméra, les capteurs matériels, etc. sont disponibles pour les applications Web</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51</a:t>
            </a:fld>
            <a:endParaRPr lang="fr-FR" noProof="0"/>
          </a:p>
        </p:txBody>
      </p:sp>
    </p:spTree>
    <p:extLst>
      <p:ext uri="{BB962C8B-B14F-4D97-AF65-F5344CB8AC3E}">
        <p14:creationId xmlns:p14="http://schemas.microsoft.com/office/powerpoint/2010/main" val="242512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Architectures front end Contemporaines</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Ces architectures ont convergé sur trois principes fondamentaux :</a:t>
            </a:r>
          </a:p>
          <a:p>
            <a:pPr marL="868658" lvl="1" indent="-457189">
              <a:lnSpc>
                <a:spcPct val="120000"/>
              </a:lnSpc>
              <a:buFont typeface="+mj-lt"/>
              <a:buAutoNum type="arabicPeriod"/>
            </a:pPr>
            <a:r>
              <a:rPr lang="fr-CA" sz="2200" dirty="0"/>
              <a:t>Le flux de données occupe le devant de la scène</a:t>
            </a:r>
          </a:p>
          <a:p>
            <a:pPr marL="868658" lvl="1" indent="-457189">
              <a:lnSpc>
                <a:spcPct val="120000"/>
              </a:lnSpc>
              <a:buFont typeface="+mj-lt"/>
              <a:buAutoNum type="arabicPeriod"/>
            </a:pPr>
            <a:r>
              <a:rPr lang="fr-CA" sz="2200" dirty="0"/>
              <a:t>Architecture à base de composants</a:t>
            </a:r>
          </a:p>
          <a:p>
            <a:pPr marL="868658" lvl="1" indent="-457189">
              <a:lnSpc>
                <a:spcPct val="120000"/>
              </a:lnSpc>
              <a:buFont typeface="+mj-lt"/>
              <a:buAutoNum type="arabicPeriod"/>
            </a:pPr>
            <a:r>
              <a:rPr lang="fr-CA" sz="2200" dirty="0"/>
              <a:t>Laissez le </a:t>
            </a:r>
            <a:r>
              <a:rPr lang="fr-CA" sz="2200" dirty="0" err="1"/>
              <a:t>framework</a:t>
            </a:r>
            <a:r>
              <a:rPr lang="fr-CA" sz="2200" dirty="0"/>
              <a:t> s’occuper du DOM</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52</a:t>
            </a:fld>
            <a:endParaRPr lang="fr-FR" noProof="0"/>
          </a:p>
        </p:txBody>
      </p:sp>
    </p:spTree>
    <p:extLst>
      <p:ext uri="{BB962C8B-B14F-4D97-AF65-F5344CB8AC3E}">
        <p14:creationId xmlns:p14="http://schemas.microsoft.com/office/powerpoint/2010/main" val="394781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Le flux de données</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Tout </a:t>
            </a:r>
            <a:r>
              <a:rPr lang="fr-CA" sz="2400" dirty="0" err="1"/>
              <a:t>framework</a:t>
            </a:r>
            <a:r>
              <a:rPr lang="fr-CA" sz="2400" dirty="0"/>
              <a:t> est construit autour de cet aspect critique</a:t>
            </a:r>
          </a:p>
          <a:p>
            <a:pPr>
              <a:lnSpc>
                <a:spcPct val="120000"/>
              </a:lnSpc>
            </a:pPr>
            <a:r>
              <a:rPr lang="fr-CA" sz="2400" dirty="0"/>
              <a:t>L’accent mis sur la séparation claire entre </a:t>
            </a:r>
            <a:r>
              <a:rPr lang="fr-CA" sz="2400" i="1" dirty="0"/>
              <a:t>State</a:t>
            </a:r>
            <a:r>
              <a:rPr lang="fr-CA" sz="2400" dirty="0"/>
              <a:t> et </a:t>
            </a:r>
            <a:r>
              <a:rPr lang="fr-CA" sz="2400" i="1" dirty="0"/>
              <a:t>View</a:t>
            </a:r>
            <a:r>
              <a:rPr lang="fr-CA" sz="2400" dirty="0"/>
              <a:t> </a:t>
            </a:r>
          </a:p>
          <a:p>
            <a:pPr>
              <a:lnSpc>
                <a:spcPct val="120000"/>
              </a:lnSpc>
            </a:pPr>
            <a:r>
              <a:rPr lang="fr-CA" sz="2400" dirty="0"/>
              <a:t>Cela est évident depuis le passage de conteneurs d’état simples basés sur des évènements à des conteneurs d’état plus sophistiqués comme </a:t>
            </a:r>
            <a:r>
              <a:rPr lang="fr-CA" sz="2400" dirty="0" err="1"/>
              <a:t>Redux</a:t>
            </a:r>
            <a:r>
              <a:rPr lang="fr-CA" sz="2400" dirty="0"/>
              <a:t> , </a:t>
            </a:r>
            <a:r>
              <a:rPr lang="fr-CA" sz="2400" dirty="0" err="1"/>
              <a:t>Vuex</a:t>
            </a:r>
            <a:r>
              <a:rPr lang="fr-CA" sz="2400" dirty="0"/>
              <a:t> , </a:t>
            </a:r>
            <a:r>
              <a:rPr lang="fr-CA" sz="2400" dirty="0" err="1"/>
              <a:t>Ngrx</a:t>
            </a:r>
            <a:r>
              <a:rPr lang="fr-CA" sz="2400" dirty="0"/>
              <a:t> , etc. </a:t>
            </a:r>
          </a:p>
          <a:p>
            <a:pPr>
              <a:lnSpc>
                <a:spcPct val="120000"/>
              </a:lnSpc>
            </a:pPr>
            <a:r>
              <a:rPr lang="fr-CA" sz="2400" dirty="0"/>
              <a:t>L’accent mis sur le flux de données n’est plus localisé</a:t>
            </a:r>
          </a:p>
          <a:p>
            <a:pPr>
              <a:lnSpc>
                <a:spcPct val="120000"/>
              </a:lnSpc>
            </a:pPr>
            <a:r>
              <a:rPr lang="fr-CA" sz="2400" dirty="0"/>
              <a:t>Le flux de données est désormais pris en compte dans l’ensemble de l’application</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53</a:t>
            </a:fld>
            <a:endParaRPr lang="fr-FR" noProof="0"/>
          </a:p>
        </p:txBody>
      </p:sp>
    </p:spTree>
    <p:extLst>
      <p:ext uri="{BB962C8B-B14F-4D97-AF65-F5344CB8AC3E}">
        <p14:creationId xmlns:p14="http://schemas.microsoft.com/office/powerpoint/2010/main" val="10878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Le flux de données</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err="1"/>
              <a:t>Angular</a:t>
            </a:r>
            <a:r>
              <a:rPr lang="fr-CA" sz="2400" dirty="0"/>
              <a:t> 1 a déjà montré que le flux de données bidirectionnel, même localisé dans une vue ou un composant, peut créer un désordre démêlé de flux de contrôle</a:t>
            </a:r>
          </a:p>
          <a:p>
            <a:pPr>
              <a:lnSpc>
                <a:spcPct val="120000"/>
              </a:lnSpc>
            </a:pPr>
            <a:r>
              <a:rPr lang="fr-CA" sz="2400" dirty="0"/>
              <a:t>De plus, </a:t>
            </a:r>
            <a:r>
              <a:rPr lang="fr-CA" sz="2400" dirty="0" err="1"/>
              <a:t>React</a:t>
            </a:r>
            <a:r>
              <a:rPr lang="fr-CA" sz="2400" dirty="0"/>
              <a:t> a prouvé qu’il est facile de raisonner sur le flux de données unidirectionnel et, en tant que tels, les frameworks modernes, y compris </a:t>
            </a:r>
            <a:r>
              <a:rPr lang="fr-CA" sz="2400" dirty="0" err="1"/>
              <a:t>Angular</a:t>
            </a:r>
            <a:r>
              <a:rPr lang="fr-CA" sz="2400" dirty="0"/>
              <a:t> 2, ont emboîté le pas</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54</a:t>
            </a:fld>
            <a:endParaRPr lang="fr-FR" noProof="0"/>
          </a:p>
        </p:txBody>
      </p:sp>
    </p:spTree>
    <p:extLst>
      <p:ext uri="{BB962C8B-B14F-4D97-AF65-F5344CB8AC3E}">
        <p14:creationId xmlns:p14="http://schemas.microsoft.com/office/powerpoint/2010/main" val="711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Architecture à base de composants</a:t>
            </a:r>
          </a:p>
        </p:txBody>
      </p:sp>
      <p:sp>
        <p:nvSpPr>
          <p:cNvPr id="3" name="Espace réservé du contenu 2"/>
          <p:cNvSpPr>
            <a:spLocks noGrp="1"/>
          </p:cNvSpPr>
          <p:nvPr>
            <p:ph idx="1"/>
            <p:custDataLst>
              <p:tags r:id="rId2"/>
            </p:custDataLst>
          </p:nvPr>
        </p:nvSpPr>
        <p:spPr>
          <a:xfrm>
            <a:off x="531093" y="1625972"/>
            <a:ext cx="8151091" cy="5015368"/>
          </a:xfrm>
        </p:spPr>
        <p:txBody>
          <a:bodyPr>
            <a:noAutofit/>
          </a:bodyPr>
          <a:lstStyle/>
          <a:p>
            <a:pPr>
              <a:lnSpc>
                <a:spcPct val="120000"/>
              </a:lnSpc>
            </a:pPr>
            <a:r>
              <a:rPr lang="fr-CA" sz="2400" dirty="0"/>
              <a:t>Deux idées clés</a:t>
            </a:r>
          </a:p>
          <a:p>
            <a:pPr lvl="1">
              <a:lnSpc>
                <a:spcPct val="120000"/>
              </a:lnSpc>
            </a:pPr>
            <a:r>
              <a:rPr lang="fr-CA" sz="2000" dirty="0"/>
              <a:t>Un composant encapsulant une fonctionnalité complète peut être facilement configuré en tant qu’entité partageable et </a:t>
            </a:r>
            <a:r>
              <a:rPr lang="fr-CA" sz="2000" dirty="0" err="1"/>
              <a:t>packageable</a:t>
            </a:r>
            <a:endParaRPr lang="fr-CA" sz="2000" dirty="0"/>
          </a:p>
          <a:p>
            <a:pPr lvl="1">
              <a:lnSpc>
                <a:spcPct val="120000"/>
              </a:lnSpc>
            </a:pPr>
            <a:r>
              <a:rPr lang="fr-CA" sz="2000" dirty="0"/>
              <a:t>Recherche de l’unité atomique du développement de l’IU ?</a:t>
            </a:r>
            <a:r>
              <a:rPr lang="fr-CA" sz="2200" dirty="0"/>
              <a:t> </a:t>
            </a:r>
          </a:p>
          <a:p>
            <a:pPr lvl="2">
              <a:lnSpc>
                <a:spcPct val="120000"/>
              </a:lnSpc>
            </a:pPr>
            <a:r>
              <a:rPr lang="fr-CA" sz="1800" dirty="0"/>
              <a:t>Le partage d’une fonctionnalité d’interface utilisateur signifie qu’elle pourrait avoir tout ou partie des quatre éléments :</a:t>
            </a:r>
          </a:p>
          <a:p>
            <a:pPr lvl="3">
              <a:lnSpc>
                <a:spcPct val="120000"/>
              </a:lnSpc>
            </a:pPr>
            <a:r>
              <a:rPr lang="fr-CA" sz="1800" dirty="0"/>
              <a:t>Structure (HTML — View ), Style (CSS — View), Comportement (JavaScript — </a:t>
            </a:r>
            <a:r>
              <a:rPr lang="fr-CA" sz="1800" dirty="0" err="1"/>
              <a:t>ViewModel</a:t>
            </a:r>
            <a:r>
              <a:rPr lang="fr-CA" sz="1800" dirty="0"/>
              <a:t>) et une logique métier (Model)</a:t>
            </a:r>
          </a:p>
          <a:p>
            <a:pPr>
              <a:lnSpc>
                <a:spcPct val="120000"/>
              </a:lnSpc>
            </a:pPr>
            <a:r>
              <a:rPr lang="fr-CA" sz="2400" dirty="0"/>
              <a:t>C'est de là qu’est née l’idée de </a:t>
            </a:r>
            <a:r>
              <a:rPr lang="fr-CA" sz="2400" i="1" dirty="0"/>
              <a:t>Component</a:t>
            </a:r>
          </a:p>
          <a:p>
            <a:pPr>
              <a:lnSpc>
                <a:spcPct val="120000"/>
              </a:lnSpc>
            </a:pPr>
            <a:r>
              <a:rPr lang="fr-CA" sz="2400" dirty="0"/>
              <a:t>Ce composant est simplement une bonne implémentation du modèle MVVM ou du modèle MV* pour être précis</a:t>
            </a:r>
          </a:p>
          <a:p>
            <a:pPr>
              <a:lnSpc>
                <a:spcPct val="120000"/>
              </a:lnSpc>
            </a:pPr>
            <a:endParaRPr lang="fr-CA" sz="2400"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55</a:t>
            </a:fld>
            <a:endParaRPr lang="fr-FR" noProof="0"/>
          </a:p>
        </p:txBody>
      </p:sp>
    </p:spTree>
    <p:extLst>
      <p:ext uri="{BB962C8B-B14F-4D97-AF65-F5344CB8AC3E}">
        <p14:creationId xmlns:p14="http://schemas.microsoft.com/office/powerpoint/2010/main" val="404665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dirty="0"/>
              <a:t>Architecture à base de composants</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De plus, les bons composants sont hautement composables et permettent une architecture fractale</a:t>
            </a:r>
          </a:p>
          <a:p>
            <a:pPr>
              <a:lnSpc>
                <a:spcPct val="120000"/>
              </a:lnSpc>
            </a:pPr>
            <a:r>
              <a:rPr lang="fr-CA" sz="2400" dirty="0"/>
              <a:t>Par exemple, un composant de formulaire de connexion peut faire partie d’une page de connexion standard ou s’afficher sous forme de boîte de dialogue lorsque la session expire</a:t>
            </a:r>
          </a:p>
          <a:p>
            <a:pPr>
              <a:lnSpc>
                <a:spcPct val="120000"/>
              </a:lnSpc>
            </a:pPr>
            <a:r>
              <a:rPr lang="fr-CA" sz="2400" dirty="0"/>
              <a:t>Un composant une fois défini en termes de propriétés qu’il accepte et d’évènements qu’il émet peut être réutilisé n’importe où tant qu’il répond aux exigences du </a:t>
            </a:r>
            <a:r>
              <a:rPr lang="fr-CA" sz="2400" dirty="0" err="1"/>
              <a:t>framework</a:t>
            </a:r>
            <a:r>
              <a:rPr lang="fr-CA" sz="2400" dirty="0"/>
              <a:t> sous-jacent</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56</a:t>
            </a:fld>
            <a:endParaRPr lang="fr-FR" noProof="0"/>
          </a:p>
        </p:txBody>
      </p:sp>
    </p:spTree>
    <p:extLst>
      <p:ext uri="{BB962C8B-B14F-4D97-AF65-F5344CB8AC3E}">
        <p14:creationId xmlns:p14="http://schemas.microsoft.com/office/powerpoint/2010/main" val="37533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a:bodyPr>
          <a:lstStyle/>
          <a:p>
            <a:r>
              <a:rPr lang="fr-CA" sz="3200" dirty="0">
                <a:solidFill>
                  <a:srgbClr val="757575"/>
                </a:solidFill>
                <a:latin typeface="sohne"/>
              </a:rPr>
              <a:t>Une fractale sans fin de composants implémentant MVVM — Boucle dans la boucle </a:t>
            </a:r>
            <a:endParaRPr lang="fr-CA" sz="3200" dirty="0"/>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57</a:t>
            </a:fld>
            <a:endParaRPr lang="fr-FR" noProof="0"/>
          </a:p>
        </p:txBody>
      </p:sp>
      <p:pic>
        <p:nvPicPr>
          <p:cNvPr id="20482" name="Picture 2">
            <a:extLst>
              <a:ext uri="{FF2B5EF4-FFF2-40B4-BE49-F238E27FC236}">
                <a16:creationId xmlns:a16="http://schemas.microsoft.com/office/drawing/2014/main" id="{4C20E73F-0C5E-4F58-BD4E-DF98CA7FBAC4}"/>
              </a:ext>
            </a:extLst>
          </p:cNvPr>
          <p:cNvPicPr>
            <a:picLocks noChangeAspect="1" noChangeArrowheads="1" noCrop="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878732" y="1775297"/>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2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Laissez le </a:t>
            </a:r>
            <a:r>
              <a:rPr lang="fr-CA" dirty="0" err="1"/>
              <a:t>framework</a:t>
            </a:r>
            <a:r>
              <a:rPr lang="fr-CA" dirty="0"/>
              <a:t> s’occuper du DOM</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a:lnSpc>
                <a:spcPct val="120000"/>
              </a:lnSpc>
            </a:pPr>
            <a:r>
              <a:rPr lang="fr-CA" sz="2400" dirty="0"/>
              <a:t>Il est préférable que DOM puisse se mettre à jour automatiquement chaque fois que l’état ( local ou global ) change</a:t>
            </a:r>
          </a:p>
          <a:p>
            <a:pPr lvl="1">
              <a:lnSpc>
                <a:spcPct val="120000"/>
              </a:lnSpc>
            </a:pPr>
            <a:r>
              <a:rPr lang="fr-CA" sz="2200" dirty="0"/>
              <a:t>Représentation du DOM en fonction du modèle</a:t>
            </a:r>
          </a:p>
          <a:p>
            <a:pPr lvl="2">
              <a:lnSpc>
                <a:spcPct val="120000"/>
              </a:lnSpc>
            </a:pPr>
            <a:r>
              <a:rPr lang="fr-CA" sz="2000" dirty="0"/>
              <a:t>Combinées à des composants, les liaisons de données déclaratives sont une excellente solution pour représenter View en termes de modèle</a:t>
            </a:r>
          </a:p>
          <a:p>
            <a:pPr lvl="2">
              <a:lnSpc>
                <a:spcPct val="120000"/>
              </a:lnSpc>
            </a:pPr>
            <a:r>
              <a:rPr lang="fr-CA" sz="2000" dirty="0" err="1"/>
              <a:t>Angular</a:t>
            </a:r>
            <a:r>
              <a:rPr lang="fr-CA" sz="2000" dirty="0"/>
              <a:t> a des modèles</a:t>
            </a:r>
          </a:p>
          <a:p>
            <a:pPr lvl="2">
              <a:lnSpc>
                <a:spcPct val="120000"/>
              </a:lnSpc>
            </a:pPr>
            <a:r>
              <a:rPr lang="fr-CA" sz="2000" dirty="0" err="1"/>
              <a:t>React</a:t>
            </a:r>
            <a:r>
              <a:rPr lang="fr-CA" sz="2000" dirty="0"/>
              <a:t> utilise JSX</a:t>
            </a:r>
          </a:p>
          <a:p>
            <a:pPr lvl="2">
              <a:lnSpc>
                <a:spcPct val="120000"/>
              </a:lnSpc>
            </a:pPr>
            <a:r>
              <a:rPr lang="fr-CA" sz="2000" dirty="0"/>
              <a:t>Vue prend en charge à la fois JSX et les modèles</a:t>
            </a:r>
          </a:p>
          <a:p>
            <a:pPr lvl="2">
              <a:lnSpc>
                <a:spcPct val="120000"/>
              </a:lnSpc>
            </a:pPr>
            <a:r>
              <a:rPr lang="fr-CA" sz="2000" dirty="0"/>
              <a:t>En combinant la liaison de données avec le composant, nous obtenons un MVVM parfait</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58</a:t>
            </a:fld>
            <a:endParaRPr lang="fr-FR" noProof="0"/>
          </a:p>
        </p:txBody>
      </p:sp>
    </p:spTree>
    <p:extLst>
      <p:ext uri="{BB962C8B-B14F-4D97-AF65-F5344CB8AC3E}">
        <p14:creationId xmlns:p14="http://schemas.microsoft.com/office/powerpoint/2010/main" val="366834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Laissez le </a:t>
            </a:r>
            <a:r>
              <a:rPr lang="fr-CA" dirty="0" err="1"/>
              <a:t>framework</a:t>
            </a:r>
            <a:r>
              <a:rPr lang="fr-CA" dirty="0"/>
              <a:t> s’occuper du DOM</a:t>
            </a:r>
          </a:p>
        </p:txBody>
      </p:sp>
      <p:sp>
        <p:nvSpPr>
          <p:cNvPr id="3" name="Espace réservé du contenu 2"/>
          <p:cNvSpPr>
            <a:spLocks noGrp="1"/>
          </p:cNvSpPr>
          <p:nvPr>
            <p:ph idx="1"/>
            <p:custDataLst>
              <p:tags r:id="rId2"/>
            </p:custDataLst>
          </p:nvPr>
        </p:nvSpPr>
        <p:spPr>
          <a:xfrm>
            <a:off x="531093" y="1667535"/>
            <a:ext cx="8151091" cy="5015368"/>
          </a:xfrm>
        </p:spPr>
        <p:txBody>
          <a:bodyPr>
            <a:noAutofit/>
          </a:bodyPr>
          <a:lstStyle/>
          <a:p>
            <a:pPr lvl="1">
              <a:lnSpc>
                <a:spcPct val="120000"/>
              </a:lnSpc>
            </a:pPr>
            <a:r>
              <a:rPr lang="fr-CA" sz="2200" dirty="0"/>
              <a:t>Détection des changements</a:t>
            </a:r>
          </a:p>
          <a:p>
            <a:pPr lvl="2">
              <a:lnSpc>
                <a:spcPct val="120000"/>
              </a:lnSpc>
            </a:pPr>
            <a:r>
              <a:rPr lang="fr-CA" sz="2000" dirty="0" err="1"/>
              <a:t>Angular</a:t>
            </a:r>
            <a:r>
              <a:rPr lang="fr-CA" sz="2000" dirty="0"/>
              <a:t> 1 utilisait un cycle coûteux</a:t>
            </a:r>
          </a:p>
          <a:p>
            <a:pPr lvl="2">
              <a:lnSpc>
                <a:spcPct val="120000"/>
              </a:lnSpc>
            </a:pPr>
            <a:r>
              <a:rPr lang="fr-CA" sz="2000" dirty="0" err="1"/>
              <a:t>React</a:t>
            </a:r>
            <a:r>
              <a:rPr lang="fr-CA" sz="2000" dirty="0"/>
              <a:t> privilégie les structures de données immuables </a:t>
            </a:r>
          </a:p>
          <a:p>
            <a:pPr lvl="2">
              <a:lnSpc>
                <a:spcPct val="120000"/>
              </a:lnSpc>
            </a:pPr>
            <a:r>
              <a:rPr lang="fr-CA" sz="2000" dirty="0"/>
              <a:t>Vue.js s’appuie sur ses systèmes de réactivité construits sur des getters/setters</a:t>
            </a:r>
          </a:p>
          <a:p>
            <a:pPr lvl="2">
              <a:lnSpc>
                <a:spcPct val="120000"/>
              </a:lnSpc>
            </a:pPr>
            <a:r>
              <a:rPr lang="fr-CA" sz="2000" dirty="0" err="1"/>
              <a:t>Angular</a:t>
            </a:r>
            <a:r>
              <a:rPr lang="fr-CA" sz="2000" dirty="0"/>
              <a:t> utilise des zones pour la détection des changements</a:t>
            </a:r>
          </a:p>
          <a:p>
            <a:pPr lvl="1">
              <a:lnSpc>
                <a:spcPct val="120000"/>
              </a:lnSpc>
            </a:pPr>
            <a:r>
              <a:rPr lang="fr-CA" sz="2200" dirty="0"/>
              <a:t>Mise à jour du DOM</a:t>
            </a:r>
          </a:p>
          <a:p>
            <a:pPr lvl="2">
              <a:lnSpc>
                <a:spcPct val="120000"/>
              </a:lnSpc>
            </a:pPr>
            <a:r>
              <a:rPr lang="fr-CA" sz="2000" dirty="0"/>
              <a:t>Une fois les changements réels détectés, un </a:t>
            </a:r>
            <a:r>
              <a:rPr lang="fr-CA" sz="2000" dirty="0" err="1"/>
              <a:t>framework</a:t>
            </a:r>
            <a:r>
              <a:rPr lang="fr-CA" sz="2000" dirty="0"/>
              <a:t> doit mettre à jour le DOM</a:t>
            </a:r>
          </a:p>
          <a:p>
            <a:pPr lvl="2">
              <a:lnSpc>
                <a:spcPct val="120000"/>
              </a:lnSpc>
            </a:pPr>
            <a:r>
              <a:rPr lang="fr-CA" sz="2000" dirty="0"/>
              <a:t>De nombreux frameworks tels que </a:t>
            </a:r>
            <a:r>
              <a:rPr lang="fr-CA" sz="2000" dirty="0" err="1"/>
              <a:t>React</a:t>
            </a:r>
            <a:r>
              <a:rPr lang="fr-CA" sz="2000" dirty="0"/>
              <a:t>, Vue, etc. utilisent Virtual DOM (temps optimisé) tandis qu’</a:t>
            </a:r>
            <a:r>
              <a:rPr lang="fr-CA" sz="2000" dirty="0" err="1"/>
              <a:t>Angular</a:t>
            </a:r>
            <a:r>
              <a:rPr lang="fr-CA" sz="2000" dirty="0"/>
              <a:t> utilise </a:t>
            </a:r>
            <a:r>
              <a:rPr lang="fr-CA" sz="2000" dirty="0" err="1"/>
              <a:t>Incremental</a:t>
            </a:r>
            <a:r>
              <a:rPr lang="fr-CA" sz="2000" dirty="0"/>
              <a:t> DOM (mémoire optimisée)</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3"/>
            </p:custDataLst>
          </p:nvPr>
        </p:nvSpPr>
        <p:spPr/>
        <p:txBody>
          <a:bodyPr/>
          <a:lstStyle/>
          <a:p>
            <a:pPr rtl="0"/>
            <a:fld id="{401CF334-2D5C-4859-84A6-CA7E6E43FAEB}" type="slidenum">
              <a:rPr lang="fr-FR" noProof="0" smtClean="0"/>
              <a:t>59</a:t>
            </a:fld>
            <a:endParaRPr lang="fr-FR" noProof="0"/>
          </a:p>
        </p:txBody>
      </p:sp>
    </p:spTree>
    <p:extLst>
      <p:ext uri="{BB962C8B-B14F-4D97-AF65-F5344CB8AC3E}">
        <p14:creationId xmlns:p14="http://schemas.microsoft.com/office/powerpoint/2010/main" val="315640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401783" y="394855"/>
            <a:ext cx="8229600" cy="1066800"/>
          </a:xfrm>
        </p:spPr>
        <p:txBody>
          <a:bodyPr/>
          <a:lstStyle/>
          <a:p>
            <a:r>
              <a:rPr lang="fr-CA" dirty="0"/>
              <a:t>MVC — L’original</a:t>
            </a:r>
          </a:p>
        </p:txBody>
      </p:sp>
      <p:sp>
        <p:nvSpPr>
          <p:cNvPr id="3" name="Espace réservé du contenu 2"/>
          <p:cNvSpPr>
            <a:spLocks noGrp="1"/>
          </p:cNvSpPr>
          <p:nvPr>
            <p:ph idx="1"/>
            <p:custDataLst>
              <p:tags r:id="rId2"/>
            </p:custDataLst>
          </p:nvPr>
        </p:nvSpPr>
        <p:spPr>
          <a:xfrm>
            <a:off x="438729" y="1399679"/>
            <a:ext cx="7716981" cy="5195087"/>
          </a:xfrm>
        </p:spPr>
        <p:txBody>
          <a:bodyPr>
            <a:normAutofit/>
          </a:bodyPr>
          <a:lstStyle/>
          <a:p>
            <a:pPr>
              <a:lnSpc>
                <a:spcPct val="120000"/>
              </a:lnSpc>
            </a:pPr>
            <a:r>
              <a:rPr lang="fr-CA" sz="2400" dirty="0"/>
              <a:t>Il est devenu de la responsabilité de l’objet </a:t>
            </a:r>
            <a:r>
              <a:rPr lang="fr-CA" sz="2400" i="1" dirty="0"/>
              <a:t>Controller</a:t>
            </a:r>
            <a:r>
              <a:rPr lang="fr-CA" sz="2400" dirty="0"/>
              <a:t> de répondre aux entrées de l’utilisateur comme le clavier ou la souris et de les traduire en actions sur le modèle</a:t>
            </a:r>
          </a:p>
          <a:p>
            <a:pPr>
              <a:lnSpc>
                <a:spcPct val="120000"/>
              </a:lnSpc>
            </a:pPr>
            <a:r>
              <a:rPr lang="fr-CA" sz="2400" dirty="0"/>
              <a:t>La vue et le contrôleur existeraient plutôt par paire</a:t>
            </a:r>
          </a:p>
          <a:p>
            <a:pPr>
              <a:lnSpc>
                <a:spcPct val="120000"/>
              </a:lnSpc>
            </a:pPr>
            <a:r>
              <a:rPr lang="fr-CA" sz="2400" dirty="0"/>
              <a:t>La partie  Vue de la paire montrerait la sortie de l’utilisateur et la partie contrôleur de la paire recevrait les entrées de l'utilisateur</a:t>
            </a:r>
          </a:p>
          <a:p>
            <a:pPr>
              <a:lnSpc>
                <a:spcPct val="120000"/>
              </a:lnSpc>
            </a:pPr>
            <a:r>
              <a:rPr lang="fr-CA" sz="2400" dirty="0"/>
              <a:t>La paire Vue-contrôleur existerait pour chaque contrôle à l’écran, ce qui nous a donné les débuts du </a:t>
            </a:r>
            <a:r>
              <a:rPr lang="fr-CA" sz="2400" b="1" dirty="0"/>
              <a:t>concept de widget</a:t>
            </a:r>
          </a:p>
        </p:txBody>
      </p:sp>
      <p:sp>
        <p:nvSpPr>
          <p:cNvPr id="4" name="Espace réservé du numéro de diapositive 3">
            <a:extLst>
              <a:ext uri="{FF2B5EF4-FFF2-40B4-BE49-F238E27FC236}">
                <a16:creationId xmlns:a16="http://schemas.microsoft.com/office/drawing/2014/main" id="{A8AEF4C1-1E7A-4CA2-A62C-3449568E16CE}"/>
              </a:ext>
            </a:extLst>
          </p:cNvPr>
          <p:cNvSpPr>
            <a:spLocks noGrp="1"/>
          </p:cNvSpPr>
          <p:nvPr>
            <p:ph type="sldNum" sz="quarter" idx="12"/>
            <p:custDataLst>
              <p:tags r:id="rId3"/>
            </p:custDataLst>
          </p:nvPr>
        </p:nvSpPr>
        <p:spPr/>
        <p:txBody>
          <a:bodyPr/>
          <a:lstStyle/>
          <a:p>
            <a:pPr rtl="0"/>
            <a:fld id="{401CF334-2D5C-4859-84A6-CA7E6E43FAEB}" type="slidenum">
              <a:rPr lang="fr-FR" noProof="0" smtClean="0"/>
              <a:t>6</a:t>
            </a:fld>
            <a:endParaRPr lang="fr-FR" noProof="0"/>
          </a:p>
        </p:txBody>
      </p:sp>
    </p:spTree>
    <p:extLst>
      <p:ext uri="{BB962C8B-B14F-4D97-AF65-F5344CB8AC3E}">
        <p14:creationId xmlns:p14="http://schemas.microsoft.com/office/powerpoint/2010/main" val="231178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90947" y="551873"/>
            <a:ext cx="8229600" cy="1066800"/>
          </a:xfrm>
        </p:spPr>
        <p:txBody>
          <a:bodyPr>
            <a:normAutofit fontScale="90000"/>
          </a:bodyPr>
          <a:lstStyle/>
          <a:p>
            <a:r>
              <a:rPr lang="fr-CA" dirty="0"/>
              <a:t>Définir une architecture </a:t>
            </a:r>
            <a:r>
              <a:rPr lang="fr-CA" dirty="0" err="1"/>
              <a:t>front-end</a:t>
            </a:r>
            <a:r>
              <a:rPr lang="fr-CA" dirty="0"/>
              <a:t> contemporaine</a:t>
            </a:r>
          </a:p>
        </p:txBody>
      </p:sp>
      <p:sp>
        <p:nvSpPr>
          <p:cNvPr id="4" name="Espace réservé du numéro de diapositive 3">
            <a:extLst>
              <a:ext uri="{FF2B5EF4-FFF2-40B4-BE49-F238E27FC236}">
                <a16:creationId xmlns:a16="http://schemas.microsoft.com/office/drawing/2014/main" id="{D6CC439C-DC04-47AB-98A3-CE369525539B}"/>
              </a:ext>
            </a:extLst>
          </p:cNvPr>
          <p:cNvSpPr>
            <a:spLocks noGrp="1"/>
          </p:cNvSpPr>
          <p:nvPr>
            <p:ph type="sldNum" sz="quarter" idx="12"/>
            <p:custDataLst>
              <p:tags r:id="rId2"/>
            </p:custDataLst>
          </p:nvPr>
        </p:nvSpPr>
        <p:spPr/>
        <p:txBody>
          <a:bodyPr/>
          <a:lstStyle/>
          <a:p>
            <a:pPr rtl="0"/>
            <a:fld id="{401CF334-2D5C-4859-84A6-CA7E6E43FAEB}" type="slidenum">
              <a:rPr lang="fr-FR" noProof="0" smtClean="0"/>
              <a:t>60</a:t>
            </a:fld>
            <a:endParaRPr lang="fr-FR" noProof="0"/>
          </a:p>
        </p:txBody>
      </p:sp>
      <p:pic>
        <p:nvPicPr>
          <p:cNvPr id="21506" name="Picture 2">
            <a:extLst>
              <a:ext uri="{FF2B5EF4-FFF2-40B4-BE49-F238E27FC236}">
                <a16:creationId xmlns:a16="http://schemas.microsoft.com/office/drawing/2014/main" id="{9C05C596-E428-47D8-8043-BD9B018B2A69}"/>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233464" y="1760708"/>
            <a:ext cx="8910536" cy="480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5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401783" y="394855"/>
            <a:ext cx="8229600" cy="1066800"/>
          </a:xfrm>
        </p:spPr>
        <p:txBody>
          <a:bodyPr/>
          <a:lstStyle/>
          <a:p>
            <a:r>
              <a:rPr lang="fr-CA" dirty="0"/>
              <a:t>Les flux de données dans MVC</a:t>
            </a:r>
          </a:p>
        </p:txBody>
      </p:sp>
      <p:pic>
        <p:nvPicPr>
          <p:cNvPr id="3076" name="Picture 4">
            <a:extLst>
              <a:ext uri="{FF2B5EF4-FFF2-40B4-BE49-F238E27FC236}">
                <a16:creationId xmlns:a16="http://schemas.microsoft.com/office/drawing/2014/main" id="{284F81FC-943C-4F7B-B48D-FFF9F0905B17}"/>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0" y="1246910"/>
            <a:ext cx="9144000" cy="523009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C2872530-0C25-4CA5-A9A9-F78BEF571EB2}"/>
              </a:ext>
            </a:extLst>
          </p:cNvPr>
          <p:cNvSpPr>
            <a:spLocks noGrp="1"/>
          </p:cNvSpPr>
          <p:nvPr>
            <p:ph type="sldNum" sz="quarter" idx="12"/>
            <p:custDataLst>
              <p:tags r:id="rId3"/>
            </p:custDataLst>
          </p:nvPr>
        </p:nvSpPr>
        <p:spPr/>
        <p:txBody>
          <a:bodyPr/>
          <a:lstStyle/>
          <a:p>
            <a:pPr rtl="0"/>
            <a:fld id="{401CF334-2D5C-4859-84A6-CA7E6E43FAEB}" type="slidenum">
              <a:rPr lang="fr-FR" noProof="0" smtClean="0"/>
              <a:t>7</a:t>
            </a:fld>
            <a:endParaRPr lang="fr-FR" noProof="0"/>
          </a:p>
        </p:txBody>
      </p:sp>
    </p:spTree>
    <p:extLst>
      <p:ext uri="{BB962C8B-B14F-4D97-AF65-F5344CB8AC3E}">
        <p14:creationId xmlns:p14="http://schemas.microsoft.com/office/powerpoint/2010/main" val="319315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72473" y="422564"/>
            <a:ext cx="8229600" cy="1066800"/>
          </a:xfrm>
        </p:spPr>
        <p:txBody>
          <a:bodyPr/>
          <a:lstStyle/>
          <a:p>
            <a:r>
              <a:rPr lang="fr-CA" dirty="0"/>
              <a:t>Les flux de données dans MVC original</a:t>
            </a:r>
          </a:p>
        </p:txBody>
      </p:sp>
      <p:sp>
        <p:nvSpPr>
          <p:cNvPr id="3" name="Espace réservé du contenu 2"/>
          <p:cNvSpPr>
            <a:spLocks noGrp="1"/>
          </p:cNvSpPr>
          <p:nvPr>
            <p:ph idx="1"/>
            <p:custDataLst>
              <p:tags r:id="rId2"/>
            </p:custDataLst>
          </p:nvPr>
        </p:nvSpPr>
        <p:spPr>
          <a:xfrm>
            <a:off x="484910" y="1464334"/>
            <a:ext cx="8151091" cy="4917995"/>
          </a:xfrm>
        </p:spPr>
        <p:txBody>
          <a:bodyPr>
            <a:normAutofit/>
          </a:bodyPr>
          <a:lstStyle/>
          <a:p>
            <a:pPr>
              <a:lnSpc>
                <a:spcPct val="120000"/>
              </a:lnSpc>
            </a:pPr>
            <a:r>
              <a:rPr lang="en-CA" sz="2400" i="1" dirty="0"/>
              <a:t>View</a:t>
            </a:r>
            <a:r>
              <a:rPr lang="fr-CA" sz="2400" dirty="0"/>
              <a:t> et </a:t>
            </a:r>
            <a:r>
              <a:rPr lang="en-CA" sz="2400" i="1" dirty="0"/>
              <a:t>Controller</a:t>
            </a:r>
            <a:r>
              <a:rPr lang="fr-CA" sz="2400" dirty="0"/>
              <a:t> contiennent une référence directe au modèle, mais pas l’inverse</a:t>
            </a:r>
          </a:p>
          <a:p>
            <a:pPr>
              <a:lnSpc>
                <a:spcPct val="120000"/>
              </a:lnSpc>
            </a:pPr>
            <a:r>
              <a:rPr lang="fr-CA" sz="2400" dirty="0"/>
              <a:t>Cela signifie que le modèle ne dépend pas de l’IU et peut changer sans se soucier des problèmes d'interface utilisateur</a:t>
            </a:r>
          </a:p>
          <a:p>
            <a:pPr>
              <a:lnSpc>
                <a:spcPct val="120000"/>
              </a:lnSpc>
            </a:pPr>
            <a:r>
              <a:rPr lang="fr-CA" sz="2400" i="1" dirty="0"/>
              <a:t>Model</a:t>
            </a:r>
            <a:r>
              <a:rPr lang="fr-CA" sz="2400" dirty="0"/>
              <a:t> implémente le patron </a:t>
            </a:r>
            <a:r>
              <a:rPr lang="en-CA" sz="2400" i="1" dirty="0"/>
              <a:t>Observer</a:t>
            </a:r>
            <a:r>
              <a:rPr lang="fr-CA" sz="2400" dirty="0"/>
              <a:t> et un ou plusieurs objets </a:t>
            </a:r>
            <a:r>
              <a:rPr lang="fr-CA" sz="2400" i="1" dirty="0"/>
              <a:t>View</a:t>
            </a:r>
            <a:r>
              <a:rPr lang="fr-CA" sz="2400" dirty="0"/>
              <a:t> y sont abonnés</a:t>
            </a:r>
          </a:p>
          <a:p>
            <a:pPr>
              <a:lnSpc>
                <a:spcPct val="120000"/>
              </a:lnSpc>
            </a:pPr>
            <a:r>
              <a:rPr lang="fr-CA" sz="2400" dirty="0"/>
              <a:t>Lorsque le modèle change, il déclenche l’évènement et la vue se met enfin à jour après avoir réagi à l’évènement</a:t>
            </a:r>
            <a:endParaRPr lang="fr-CA" dirty="0"/>
          </a:p>
          <a:p>
            <a:endParaRPr lang="fr-CA" dirty="0"/>
          </a:p>
        </p:txBody>
      </p:sp>
      <p:sp>
        <p:nvSpPr>
          <p:cNvPr id="4" name="Espace réservé du numéro de diapositive 3">
            <a:extLst>
              <a:ext uri="{FF2B5EF4-FFF2-40B4-BE49-F238E27FC236}">
                <a16:creationId xmlns:a16="http://schemas.microsoft.com/office/drawing/2014/main" id="{4E84F9C6-3139-4A0B-AC6C-417C48DE447F}"/>
              </a:ext>
            </a:extLst>
          </p:cNvPr>
          <p:cNvSpPr>
            <a:spLocks noGrp="1"/>
          </p:cNvSpPr>
          <p:nvPr>
            <p:ph type="sldNum" sz="quarter" idx="12"/>
            <p:custDataLst>
              <p:tags r:id="rId3"/>
            </p:custDataLst>
          </p:nvPr>
        </p:nvSpPr>
        <p:spPr/>
        <p:txBody>
          <a:bodyPr/>
          <a:lstStyle/>
          <a:p>
            <a:pPr rtl="0"/>
            <a:fld id="{401CF334-2D5C-4859-84A6-CA7E6E43FAEB}" type="slidenum">
              <a:rPr lang="fr-FR" noProof="0" smtClean="0"/>
              <a:t>8</a:t>
            </a:fld>
            <a:endParaRPr lang="fr-FR" noProof="0"/>
          </a:p>
        </p:txBody>
      </p:sp>
    </p:spTree>
    <p:extLst>
      <p:ext uri="{BB962C8B-B14F-4D97-AF65-F5344CB8AC3E}">
        <p14:creationId xmlns:p14="http://schemas.microsoft.com/office/powerpoint/2010/main" val="6968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272473" y="422564"/>
            <a:ext cx="8229600" cy="1066800"/>
          </a:xfrm>
        </p:spPr>
        <p:txBody>
          <a:bodyPr/>
          <a:lstStyle/>
          <a:p>
            <a:r>
              <a:rPr lang="fr-CA" dirty="0"/>
              <a:t>Les flux de données dans MVC</a:t>
            </a:r>
          </a:p>
        </p:txBody>
      </p:sp>
      <p:sp>
        <p:nvSpPr>
          <p:cNvPr id="3" name="Espace réservé du contenu 2"/>
          <p:cNvSpPr>
            <a:spLocks noGrp="1"/>
          </p:cNvSpPr>
          <p:nvPr>
            <p:ph idx="1"/>
            <p:custDataLst>
              <p:tags r:id="rId2"/>
            </p:custDataLst>
          </p:nvPr>
        </p:nvSpPr>
        <p:spPr>
          <a:xfrm>
            <a:off x="457201" y="1335026"/>
            <a:ext cx="8151091" cy="1454359"/>
          </a:xfrm>
        </p:spPr>
        <p:txBody>
          <a:bodyPr>
            <a:normAutofit/>
          </a:bodyPr>
          <a:lstStyle/>
          <a:p>
            <a:pPr>
              <a:lnSpc>
                <a:spcPct val="120000"/>
              </a:lnSpc>
            </a:pPr>
            <a:r>
              <a:rPr lang="fr-CA" sz="2400" dirty="0"/>
              <a:t>Il existe donc deux flux de données distincts dans MVC</a:t>
            </a:r>
          </a:p>
          <a:p>
            <a:pPr lvl="1">
              <a:lnSpc>
                <a:spcPct val="120000"/>
              </a:lnSpc>
            </a:pPr>
            <a:r>
              <a:rPr lang="fr-CA" sz="2000" dirty="0"/>
              <a:t>Le cycle de la vue (</a:t>
            </a:r>
            <a:r>
              <a:rPr lang="en-CA" sz="2000" i="1" dirty="0"/>
              <a:t>View cycle</a:t>
            </a:r>
            <a:r>
              <a:rPr lang="fr-CA" sz="2000" dirty="0"/>
              <a:t>)</a:t>
            </a:r>
          </a:p>
          <a:p>
            <a:pPr lvl="1">
              <a:lnSpc>
                <a:spcPct val="120000"/>
              </a:lnSpc>
            </a:pPr>
            <a:r>
              <a:rPr lang="fr-CA" sz="2000" dirty="0"/>
              <a:t>Le cycle du modèle (</a:t>
            </a:r>
            <a:r>
              <a:rPr lang="en-CA" sz="2000" i="1" dirty="0"/>
              <a:t>Model cycle</a:t>
            </a:r>
            <a:r>
              <a:rPr lang="fr-CA" sz="2000" dirty="0"/>
              <a:t>)</a:t>
            </a:r>
          </a:p>
          <a:p>
            <a:endParaRPr lang="fr-CA" dirty="0"/>
          </a:p>
          <a:p>
            <a:endParaRPr lang="fr-CA" dirty="0"/>
          </a:p>
        </p:txBody>
      </p:sp>
      <p:pic>
        <p:nvPicPr>
          <p:cNvPr id="4098" name="Picture 2">
            <a:extLst>
              <a:ext uri="{FF2B5EF4-FFF2-40B4-BE49-F238E27FC236}">
                <a16:creationId xmlns:a16="http://schemas.microsoft.com/office/drawing/2014/main" id="{7016BEDC-7464-432B-BCB8-F8CA5AAD24A9}"/>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98763" y="2706256"/>
            <a:ext cx="8100292" cy="251229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a:extLst>
              <a:ext uri="{FF2B5EF4-FFF2-40B4-BE49-F238E27FC236}">
                <a16:creationId xmlns:a16="http://schemas.microsoft.com/office/drawing/2014/main" id="{2A3B21D8-3D13-4DBD-88A5-86DDB60B97C3}"/>
              </a:ext>
            </a:extLst>
          </p:cNvPr>
          <p:cNvSpPr txBox="1">
            <a:spLocks/>
          </p:cNvSpPr>
          <p:nvPr>
            <p:custDataLst>
              <p:tags r:id="rId4"/>
            </p:custDataLst>
          </p:nvPr>
        </p:nvSpPr>
        <p:spPr>
          <a:xfrm>
            <a:off x="452582" y="5403642"/>
            <a:ext cx="8151091" cy="1191123"/>
          </a:xfrm>
          <a:prstGeom prst="rect">
            <a:avLst/>
          </a:prstGeom>
        </p:spPr>
        <p:txBody>
          <a:bodyPr vert="horz" rtlCol="0">
            <a:norm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pPr>
              <a:lnSpc>
                <a:spcPct val="120000"/>
              </a:lnSpc>
            </a:pPr>
            <a:r>
              <a:rPr lang="fr-CA" sz="2400" dirty="0"/>
              <a:t>Aujourd’hui, nous n’utilisons plus ce MVC et donc parfois appelé MVC classique, original ou </a:t>
            </a:r>
            <a:r>
              <a:rPr lang="en-CA" sz="2400" i="1" dirty="0"/>
              <a:t>Father’s MVC</a:t>
            </a:r>
            <a:endParaRPr lang="fr-CA" dirty="0"/>
          </a:p>
          <a:p>
            <a:endParaRPr lang="fr-CA" dirty="0"/>
          </a:p>
        </p:txBody>
      </p:sp>
      <p:sp>
        <p:nvSpPr>
          <p:cNvPr id="4" name="Espace réservé du numéro de diapositive 3">
            <a:extLst>
              <a:ext uri="{FF2B5EF4-FFF2-40B4-BE49-F238E27FC236}">
                <a16:creationId xmlns:a16="http://schemas.microsoft.com/office/drawing/2014/main" id="{8A231411-DAF7-4553-B8E1-A5615A4C31E1}"/>
              </a:ext>
            </a:extLst>
          </p:cNvPr>
          <p:cNvSpPr>
            <a:spLocks noGrp="1"/>
          </p:cNvSpPr>
          <p:nvPr>
            <p:ph type="sldNum" sz="quarter" idx="12"/>
            <p:custDataLst>
              <p:tags r:id="rId5"/>
            </p:custDataLst>
          </p:nvPr>
        </p:nvSpPr>
        <p:spPr/>
        <p:txBody>
          <a:bodyPr/>
          <a:lstStyle/>
          <a:p>
            <a:pPr rtl="0"/>
            <a:fld id="{401CF334-2D5C-4859-84A6-CA7E6E43FAEB}" type="slidenum">
              <a:rPr lang="fr-FR" noProof="0" smtClean="0"/>
              <a:t>9</a:t>
            </a:fld>
            <a:endParaRPr lang="fr-FR" noProof="0"/>
          </a:p>
        </p:txBody>
      </p:sp>
    </p:spTree>
    <p:extLst>
      <p:ext uri="{BB962C8B-B14F-4D97-AF65-F5344CB8AC3E}">
        <p14:creationId xmlns:p14="http://schemas.microsoft.com/office/powerpoint/2010/main" val="39941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3"/>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4"/>
</p:tagLst>
</file>

<file path=ppt/tags/tag118.xml><?xml version="1.0" encoding="utf-8"?>
<p:tagLst xmlns:a="http://schemas.openxmlformats.org/drawingml/2006/main" xmlns:r="http://schemas.openxmlformats.org/officeDocument/2006/relationships" xmlns:p="http://schemas.openxmlformats.org/presentationml/2006/main">
  <p:tag name="NUM" val="5"/>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4"/>
</p:tagLst>
</file>

<file path=ppt/tags/tag129.xml><?xml version="1.0" encoding="utf-8"?>
<p:tagLst xmlns:a="http://schemas.openxmlformats.org/drawingml/2006/main" xmlns:r="http://schemas.openxmlformats.org/officeDocument/2006/relationships" xmlns:p="http://schemas.openxmlformats.org/presentationml/2006/main">
  <p:tag name="NUM" val="5"/>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6"/>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2"/>
</p:tagLst>
</file>

<file path=ppt/tags/tag133.xml><?xml version="1.0" encoding="utf-8"?>
<p:tagLst xmlns:a="http://schemas.openxmlformats.org/drawingml/2006/main" xmlns:r="http://schemas.openxmlformats.org/officeDocument/2006/relationships" xmlns:p="http://schemas.openxmlformats.org/presentationml/2006/main">
  <p:tag name="NUM" val="3"/>
</p:tagLst>
</file>

<file path=ppt/tags/tag134.xml><?xml version="1.0" encoding="utf-8"?>
<p:tagLst xmlns:a="http://schemas.openxmlformats.org/drawingml/2006/main" xmlns:r="http://schemas.openxmlformats.org/officeDocument/2006/relationships" xmlns:p="http://schemas.openxmlformats.org/presentationml/2006/main">
  <p:tag name="NUM" val="4"/>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3"/>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3"/>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2"/>
</p:tagLst>
</file>

<file path=ppt/tags/tag155.xml><?xml version="1.0" encoding="utf-8"?>
<p:tagLst xmlns:a="http://schemas.openxmlformats.org/drawingml/2006/main" xmlns:r="http://schemas.openxmlformats.org/officeDocument/2006/relationships" xmlns:p="http://schemas.openxmlformats.org/presentationml/2006/main">
  <p:tag name="NUM" val="3"/>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3"/>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3"/>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3"/>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3"/>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3"/>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2"/>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5"/>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2"/>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ésentation de form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Office_16224869_TF03460604" id="{54403243-F224-486F-8FFE-D00C5CB91136}" vid="{7465B1E5-1843-4B11-9E79-AC1235ADAE5F}"/>
    </a:ext>
  </a:extLst>
</a:theme>
</file>

<file path=ppt/theme/theme2.xml><?xml version="1.0" encoding="utf-8"?>
<a:theme xmlns:a="http://schemas.openxmlformats.org/drawingml/2006/main" name="Thème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20734</TotalTime>
  <Words>3564</Words>
  <Application>Microsoft Office PowerPoint</Application>
  <PresentationFormat>Affichage à l'écran (4:3)</PresentationFormat>
  <Paragraphs>352</Paragraphs>
  <Slides>60</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60</vt:i4>
      </vt:variant>
    </vt:vector>
  </HeadingPairs>
  <TitlesOfParts>
    <vt:vector size="66" baseType="lpstr">
      <vt:lpstr>Arial</vt:lpstr>
      <vt:lpstr>Calibri</vt:lpstr>
      <vt:lpstr>Georgia</vt:lpstr>
      <vt:lpstr>sohne</vt:lpstr>
      <vt:lpstr>Wingdings 2</vt:lpstr>
      <vt:lpstr>Présentation de formation</vt:lpstr>
      <vt:lpstr>Architectures Front End contemporaines </vt:lpstr>
      <vt:lpstr>Plan</vt:lpstr>
      <vt:lpstr>Comment sommes-nous arrivés ici ?</vt:lpstr>
      <vt:lpstr>MVC — L’original</vt:lpstr>
      <vt:lpstr>MVC — L’original</vt:lpstr>
      <vt:lpstr>MVC — L’original</vt:lpstr>
      <vt:lpstr>Les flux de données dans MVC</vt:lpstr>
      <vt:lpstr>Les flux de données dans MVC original</vt:lpstr>
      <vt:lpstr>Les flux de données dans MVC</vt:lpstr>
      <vt:lpstr>MVC avec le modèle d’application</vt:lpstr>
      <vt:lpstr>MVC avec le modèle d’application</vt:lpstr>
      <vt:lpstr>MVC avec le modèle d’application</vt:lpstr>
      <vt:lpstr>MVC avec le modèle d’application</vt:lpstr>
      <vt:lpstr>L’ère des architectures de bureau modernes</vt:lpstr>
      <vt:lpstr>Twisting the triad </vt:lpstr>
      <vt:lpstr>Model View Présenter (MVP)</vt:lpstr>
      <vt:lpstr>Model View Présenter (MVP)</vt:lpstr>
      <vt:lpstr>Model View ViewModel (MVVM)</vt:lpstr>
      <vt:lpstr>Model View ViewModel (MVVM)</vt:lpstr>
      <vt:lpstr>Model View ViewModel (MVVM)</vt:lpstr>
      <vt:lpstr>Les applications Web</vt:lpstr>
      <vt:lpstr>Les applications Web</vt:lpstr>
      <vt:lpstr>MVC côté serveur</vt:lpstr>
      <vt:lpstr>MVC côté serveur</vt:lpstr>
      <vt:lpstr>MVC côté serveur</vt:lpstr>
      <vt:lpstr>MVC côté serveur</vt:lpstr>
      <vt:lpstr>Aller au-delà du côté serveur</vt:lpstr>
      <vt:lpstr>Aller au-delà du côté serveur</vt:lpstr>
      <vt:lpstr>Aller au-delà du côté serveur</vt:lpstr>
      <vt:lpstr>Architecture d’application Internet riche</vt:lpstr>
      <vt:lpstr>Architecture d’application Internet riche</vt:lpstr>
      <vt:lpstr>Architecture d’application Internet riche</vt:lpstr>
      <vt:lpstr>Patrons d’interface utilisateur Web</vt:lpstr>
      <vt:lpstr>Patrons d’interface utilisateur Web</vt:lpstr>
      <vt:lpstr>Codes infusés de DOM</vt:lpstr>
      <vt:lpstr>Codes infusés de DOM</vt:lpstr>
      <vt:lpstr>Backbone.js — MV*</vt:lpstr>
      <vt:lpstr>Backbone.js — MV*</vt:lpstr>
      <vt:lpstr>Backbone.js — MV*</vt:lpstr>
      <vt:lpstr>Backbone.js — MV*</vt:lpstr>
      <vt:lpstr>Backbone.js — MV*</vt:lpstr>
      <vt:lpstr>Knockout.js — Liaisons de données pour le front end</vt:lpstr>
      <vt:lpstr>Knockout.js — Liaisons de données pour le front end</vt:lpstr>
      <vt:lpstr>Vue Knockout.js — Liaison bidirectionnelle</vt:lpstr>
      <vt:lpstr>ViewModel dans Knockout.js — Réactivité à l'aide de propriétés calculées</vt:lpstr>
      <vt:lpstr>Knockout.js — Liaisons de données pour le front end</vt:lpstr>
      <vt:lpstr>Angular 1 - Laissez-moi avoir le contrôle</vt:lpstr>
      <vt:lpstr>Angular 1</vt:lpstr>
      <vt:lpstr>Angular 1</vt:lpstr>
      <vt:lpstr>Angular 2</vt:lpstr>
      <vt:lpstr>Architectures front end Contemporaines</vt:lpstr>
      <vt:lpstr>Architectures front end Contemporaines</vt:lpstr>
      <vt:lpstr>Le flux de données</vt:lpstr>
      <vt:lpstr>Le flux de données</vt:lpstr>
      <vt:lpstr>Architecture à base de composants</vt:lpstr>
      <vt:lpstr>Architecture à base de composants</vt:lpstr>
      <vt:lpstr>Une fractale sans fin de composants implémentant MVVM — Boucle dans la boucle </vt:lpstr>
      <vt:lpstr>Laissez le framework s’occuper du DOM</vt:lpstr>
      <vt:lpstr>Laissez le framework s’occuper du DOM</vt:lpstr>
      <vt:lpstr>Définir une architecture front-end contemporaine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Architectures Front End contemporaines </dc:title>
  <dc:creator>Khriss Ismail</dc:creator>
  <cp:lastModifiedBy>Khriss Ismail</cp:lastModifiedBy>
  <cp:revision>305</cp:revision>
  <dcterms:created xsi:type="dcterms:W3CDTF">2020-02-01T17:22:31Z</dcterms:created>
  <dcterms:modified xsi:type="dcterms:W3CDTF">2023-11-27T20:41:37Z</dcterms:modified>
</cp:coreProperties>
</file>